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73" r:id="rId2"/>
    <p:sldId id="276" r:id="rId3"/>
    <p:sldId id="277" r:id="rId4"/>
    <p:sldId id="278" r:id="rId5"/>
    <p:sldId id="280" r:id="rId6"/>
    <p:sldId id="281" r:id="rId7"/>
    <p:sldId id="309" r:id="rId8"/>
    <p:sldId id="283" r:id="rId9"/>
    <p:sldId id="297" r:id="rId10"/>
    <p:sldId id="317" r:id="rId11"/>
    <p:sldId id="323" r:id="rId12"/>
    <p:sldId id="313" r:id="rId13"/>
    <p:sldId id="336" r:id="rId14"/>
    <p:sldId id="315" r:id="rId15"/>
    <p:sldId id="290" r:id="rId16"/>
    <p:sldId id="305" r:id="rId17"/>
    <p:sldId id="318" r:id="rId18"/>
    <p:sldId id="327" r:id="rId19"/>
    <p:sldId id="328" r:id="rId20"/>
    <p:sldId id="329" r:id="rId21"/>
    <p:sldId id="306" r:id="rId22"/>
    <p:sldId id="330" r:id="rId23"/>
    <p:sldId id="319" r:id="rId24"/>
    <p:sldId id="314" r:id="rId25"/>
    <p:sldId id="320" r:id="rId26"/>
    <p:sldId id="338" r:id="rId27"/>
    <p:sldId id="340" r:id="rId28"/>
    <p:sldId id="321" r:id="rId29"/>
    <p:sldId id="272" r:id="rId30"/>
    <p:sldId id="258" r:id="rId31"/>
    <p:sldId id="341" r:id="rId32"/>
    <p:sldId id="279" r:id="rId33"/>
    <p:sldId id="282" r:id="rId34"/>
    <p:sldId id="257" r:id="rId35"/>
    <p:sldId id="293" r:id="rId36"/>
    <p:sldId id="292" r:id="rId37"/>
    <p:sldId id="288" r:id="rId38"/>
    <p:sldId id="285" r:id="rId39"/>
    <p:sldId id="294" r:id="rId40"/>
    <p:sldId id="295" r:id="rId41"/>
    <p:sldId id="310" r:id="rId42"/>
    <p:sldId id="286" r:id="rId43"/>
    <p:sldId id="289" r:id="rId44"/>
    <p:sldId id="291" r:id="rId45"/>
    <p:sldId id="299" r:id="rId46"/>
    <p:sldId id="342" r:id="rId47"/>
    <p:sldId id="343" r:id="rId48"/>
    <p:sldId id="335" r:id="rId49"/>
    <p:sldId id="337" r:id="rId50"/>
    <p:sldId id="303" r:id="rId51"/>
    <p:sldId id="304" r:id="rId52"/>
    <p:sldId id="331" r:id="rId53"/>
    <p:sldId id="333" r:id="rId54"/>
    <p:sldId id="334" r:id="rId55"/>
    <p:sldId id="33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9" userDrawn="1">
          <p15:clr>
            <a:srgbClr val="A4A3A4"/>
          </p15:clr>
        </p15:guide>
        <p15:guide id="2" pos="3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el Maldonado" initials="MM" lastIdx="2" clrIdx="0">
    <p:extLst>
      <p:ext uri="{19B8F6BF-5375-455C-9EA6-DF929625EA0E}">
        <p15:presenceInfo xmlns:p15="http://schemas.microsoft.com/office/powerpoint/2012/main" userId="S::NIW@glentel.com::ed6ac07d-23ac-4211-87e0-8f27484a47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8" autoAdjust="0"/>
    <p:restoredTop sz="94694"/>
  </p:normalViewPr>
  <p:slideViewPr>
    <p:cSldViewPr snapToGrid="0">
      <p:cViewPr varScale="1">
        <p:scale>
          <a:sx n="80" d="100"/>
          <a:sy n="80" d="100"/>
        </p:scale>
        <p:origin x="63" y="168"/>
      </p:cViewPr>
      <p:guideLst>
        <p:guide orient="horz" pos="709"/>
        <p:guide pos="37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7T09:41:29.301" idx="2">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A7E9D-DA6C-4E4D-82AA-16C2BABFB466}"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C39A8-191B-417D-A5B9-8B4AD586F29F}" type="slidenum">
              <a:rPr lang="en-US" smtClean="0"/>
              <a:t>‹#›</a:t>
            </a:fld>
            <a:endParaRPr lang="en-US"/>
          </a:p>
        </p:txBody>
      </p:sp>
    </p:spTree>
    <p:extLst>
      <p:ext uri="{BB962C8B-B14F-4D97-AF65-F5344CB8AC3E}">
        <p14:creationId xmlns:p14="http://schemas.microsoft.com/office/powerpoint/2010/main" val="1780386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6C39A8-191B-417D-A5B9-8B4AD586F29F}" type="slidenum">
              <a:rPr lang="en-US" smtClean="0"/>
              <a:t>1</a:t>
            </a:fld>
            <a:endParaRPr lang="en-US"/>
          </a:p>
        </p:txBody>
      </p:sp>
    </p:spTree>
    <p:extLst>
      <p:ext uri="{BB962C8B-B14F-4D97-AF65-F5344CB8AC3E}">
        <p14:creationId xmlns:p14="http://schemas.microsoft.com/office/powerpoint/2010/main" val="340443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5C83E-B873-2846-B8DA-E1B4FD0E3295}" type="slidenum">
              <a:rPr lang="en-US" smtClean="0"/>
              <a:t>50</a:t>
            </a:fld>
            <a:endParaRPr lang="en-US"/>
          </a:p>
        </p:txBody>
      </p:sp>
    </p:spTree>
    <p:extLst>
      <p:ext uri="{BB962C8B-B14F-4D97-AF65-F5344CB8AC3E}">
        <p14:creationId xmlns:p14="http://schemas.microsoft.com/office/powerpoint/2010/main" val="1813222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11E7E-7C1D-494A-95EF-18679C420769}" type="slidenum">
              <a:rPr lang="en-US" smtClean="0"/>
              <a:t>51</a:t>
            </a:fld>
            <a:endParaRPr lang="en-US"/>
          </a:p>
        </p:txBody>
      </p:sp>
    </p:spTree>
    <p:extLst>
      <p:ext uri="{BB962C8B-B14F-4D97-AF65-F5344CB8AC3E}">
        <p14:creationId xmlns:p14="http://schemas.microsoft.com/office/powerpoint/2010/main" val="1961400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5C83E-B873-2846-B8DA-E1B4FD0E3295}" type="slidenum">
              <a:rPr lang="en-US" smtClean="0"/>
              <a:t>13</a:t>
            </a:fld>
            <a:endParaRPr lang="en-US"/>
          </a:p>
        </p:txBody>
      </p:sp>
    </p:spTree>
    <p:extLst>
      <p:ext uri="{BB962C8B-B14F-4D97-AF65-F5344CB8AC3E}">
        <p14:creationId xmlns:p14="http://schemas.microsoft.com/office/powerpoint/2010/main" val="423835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shortest_tenure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36C39A8-191B-417D-A5B9-8B4AD586F29F}" type="slidenum">
              <a:rPr lang="en-US" smtClean="0"/>
              <a:t>16</a:t>
            </a:fld>
            <a:endParaRPr lang="en-US"/>
          </a:p>
        </p:txBody>
      </p:sp>
    </p:spTree>
    <p:extLst>
      <p:ext uri="{BB962C8B-B14F-4D97-AF65-F5344CB8AC3E}">
        <p14:creationId xmlns:p14="http://schemas.microsoft.com/office/powerpoint/2010/main" val="2586943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11E7E-7C1D-494A-95EF-18679C420769}" type="slidenum">
              <a:rPr lang="en-US" smtClean="0"/>
              <a:t>18</a:t>
            </a:fld>
            <a:endParaRPr lang="en-US"/>
          </a:p>
        </p:txBody>
      </p:sp>
    </p:spTree>
    <p:extLst>
      <p:ext uri="{BB962C8B-B14F-4D97-AF65-F5344CB8AC3E}">
        <p14:creationId xmlns:p14="http://schemas.microsoft.com/office/powerpoint/2010/main" val="3417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5C83E-B873-2846-B8DA-E1B4FD0E3295}" type="slidenum">
              <a:rPr lang="en-US" smtClean="0"/>
              <a:t>19</a:t>
            </a:fld>
            <a:endParaRPr lang="en-US"/>
          </a:p>
        </p:txBody>
      </p:sp>
    </p:spTree>
    <p:extLst>
      <p:ext uri="{BB962C8B-B14F-4D97-AF65-F5344CB8AC3E}">
        <p14:creationId xmlns:p14="http://schemas.microsoft.com/office/powerpoint/2010/main" val="393756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5C83E-B873-2846-B8DA-E1B4FD0E3295}" type="slidenum">
              <a:rPr lang="en-US" smtClean="0"/>
              <a:t>20</a:t>
            </a:fld>
            <a:endParaRPr lang="en-US"/>
          </a:p>
        </p:txBody>
      </p:sp>
    </p:spTree>
    <p:extLst>
      <p:ext uri="{BB962C8B-B14F-4D97-AF65-F5344CB8AC3E}">
        <p14:creationId xmlns:p14="http://schemas.microsoft.com/office/powerpoint/2010/main" val="281182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11E7E-7C1D-494A-95EF-18679C420769}" type="slidenum">
              <a:rPr lang="en-US" smtClean="0"/>
              <a:t>21</a:t>
            </a:fld>
            <a:endParaRPr lang="en-US"/>
          </a:p>
        </p:txBody>
      </p:sp>
    </p:spTree>
    <p:extLst>
      <p:ext uri="{BB962C8B-B14F-4D97-AF65-F5344CB8AC3E}">
        <p14:creationId xmlns:p14="http://schemas.microsoft.com/office/powerpoint/2010/main" val="2420166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11E7E-7C1D-494A-95EF-18679C420769}" type="slidenum">
              <a:rPr lang="en-US" smtClean="0"/>
              <a:t>22</a:t>
            </a:fld>
            <a:endParaRPr lang="en-US"/>
          </a:p>
        </p:txBody>
      </p:sp>
    </p:spTree>
    <p:extLst>
      <p:ext uri="{BB962C8B-B14F-4D97-AF65-F5344CB8AC3E}">
        <p14:creationId xmlns:p14="http://schemas.microsoft.com/office/powerpoint/2010/main" val="233244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45C83E-B873-2846-B8DA-E1B4FD0E3295}" type="slidenum">
              <a:rPr lang="en-US" smtClean="0"/>
              <a:t>48</a:t>
            </a:fld>
            <a:endParaRPr lang="en-US"/>
          </a:p>
        </p:txBody>
      </p:sp>
    </p:spTree>
    <p:extLst>
      <p:ext uri="{BB962C8B-B14F-4D97-AF65-F5344CB8AC3E}">
        <p14:creationId xmlns:p14="http://schemas.microsoft.com/office/powerpoint/2010/main" val="324006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82A4-58B1-4C82-BBE3-C72C75F81E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B5D87A-D436-41CA-B1A3-D00F13A80F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3B489-CA93-4062-8974-11F0D5745DCE}"/>
              </a:ext>
            </a:extLst>
          </p:cNvPr>
          <p:cNvSpPr>
            <a:spLocks noGrp="1"/>
          </p:cNvSpPr>
          <p:nvPr>
            <p:ph type="dt" sz="half" idx="10"/>
          </p:nvPr>
        </p:nvSpPr>
        <p:spPr/>
        <p:txBody>
          <a:bodyPr/>
          <a:lstStyle/>
          <a:p>
            <a:fld id="{8E49BC3F-8DBF-6E42-A924-FB5FB618EB1D}" type="datetime1">
              <a:rPr lang="en-CA" smtClean="0"/>
              <a:t>2020-06-18</a:t>
            </a:fld>
            <a:endParaRPr lang="en-US"/>
          </a:p>
        </p:txBody>
      </p:sp>
      <p:sp>
        <p:nvSpPr>
          <p:cNvPr id="5" name="Footer Placeholder 4">
            <a:extLst>
              <a:ext uri="{FF2B5EF4-FFF2-40B4-BE49-F238E27FC236}">
                <a16:creationId xmlns:a16="http://schemas.microsoft.com/office/drawing/2014/main" id="{77D0C22F-D93D-4521-A649-282F7599C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AA1179-8105-408C-BD59-0AD5DA3B7299}"/>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24766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7CA7-6FB9-49BD-A2AF-E1293CAB2D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DD2061-3940-4927-AE42-EC7FBFB413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664B98-9053-4E20-BD67-3518974F0D47}"/>
              </a:ext>
            </a:extLst>
          </p:cNvPr>
          <p:cNvSpPr>
            <a:spLocks noGrp="1"/>
          </p:cNvSpPr>
          <p:nvPr>
            <p:ph type="dt" sz="half" idx="10"/>
          </p:nvPr>
        </p:nvSpPr>
        <p:spPr/>
        <p:txBody>
          <a:bodyPr/>
          <a:lstStyle/>
          <a:p>
            <a:fld id="{9683067C-A2A9-0E47-9678-7065D2F4EA1A}" type="datetime1">
              <a:rPr lang="en-CA" smtClean="0"/>
              <a:t>2020-06-18</a:t>
            </a:fld>
            <a:endParaRPr lang="en-US"/>
          </a:p>
        </p:txBody>
      </p:sp>
      <p:sp>
        <p:nvSpPr>
          <p:cNvPr id="5" name="Footer Placeholder 4">
            <a:extLst>
              <a:ext uri="{FF2B5EF4-FFF2-40B4-BE49-F238E27FC236}">
                <a16:creationId xmlns:a16="http://schemas.microsoft.com/office/drawing/2014/main" id="{75C5A769-12DB-4116-8708-3D8A03E7D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34EE9-3EBC-4F6C-8AFD-C7C42B414708}"/>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74450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93D35-776A-4495-B3C7-FB15C1AC0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87033-6EC5-4B7A-A6E4-68944C5424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1722F-C81C-42B5-A1F7-3E94148BA073}"/>
              </a:ext>
            </a:extLst>
          </p:cNvPr>
          <p:cNvSpPr>
            <a:spLocks noGrp="1"/>
          </p:cNvSpPr>
          <p:nvPr>
            <p:ph type="dt" sz="half" idx="10"/>
          </p:nvPr>
        </p:nvSpPr>
        <p:spPr/>
        <p:txBody>
          <a:bodyPr/>
          <a:lstStyle/>
          <a:p>
            <a:fld id="{4374379D-A89B-F34F-B50C-892EA12D1A5E}" type="datetime1">
              <a:rPr lang="en-CA" smtClean="0"/>
              <a:t>2020-06-18</a:t>
            </a:fld>
            <a:endParaRPr lang="en-US"/>
          </a:p>
        </p:txBody>
      </p:sp>
      <p:sp>
        <p:nvSpPr>
          <p:cNvPr id="5" name="Footer Placeholder 4">
            <a:extLst>
              <a:ext uri="{FF2B5EF4-FFF2-40B4-BE49-F238E27FC236}">
                <a16:creationId xmlns:a16="http://schemas.microsoft.com/office/drawing/2014/main" id="{0BD32151-7F38-4E3C-8410-E4B5D8B20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8D0B-E35E-466E-8082-ADCF377B2812}"/>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287245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93EA-D480-463D-A1B4-562F5224F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20146-FF4A-4773-81DB-12FFF7115D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007C42-F889-42E4-8FD7-7FE2317C6FF1}"/>
              </a:ext>
            </a:extLst>
          </p:cNvPr>
          <p:cNvSpPr>
            <a:spLocks noGrp="1"/>
          </p:cNvSpPr>
          <p:nvPr>
            <p:ph type="dt" sz="half" idx="10"/>
          </p:nvPr>
        </p:nvSpPr>
        <p:spPr/>
        <p:txBody>
          <a:bodyPr/>
          <a:lstStyle/>
          <a:p>
            <a:fld id="{40D2FA5B-67F0-4541-8B60-28B002DB6477}" type="datetime1">
              <a:rPr lang="en-CA" smtClean="0"/>
              <a:t>2020-06-18</a:t>
            </a:fld>
            <a:endParaRPr lang="en-US"/>
          </a:p>
        </p:txBody>
      </p:sp>
      <p:sp>
        <p:nvSpPr>
          <p:cNvPr id="5" name="Footer Placeholder 4">
            <a:extLst>
              <a:ext uri="{FF2B5EF4-FFF2-40B4-BE49-F238E27FC236}">
                <a16:creationId xmlns:a16="http://schemas.microsoft.com/office/drawing/2014/main" id="{21C242B6-3F86-4289-A417-7EE346C6C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814CC-0EBF-47B1-876F-640C1AC9BCC6}"/>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403338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AF16-47A0-4372-9B2D-9BA0B0E7A2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139A0D-F24B-4765-B194-77F947CE8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08F93-213E-4D54-8285-8CE97AEE93DA}"/>
              </a:ext>
            </a:extLst>
          </p:cNvPr>
          <p:cNvSpPr>
            <a:spLocks noGrp="1"/>
          </p:cNvSpPr>
          <p:nvPr>
            <p:ph type="dt" sz="half" idx="10"/>
          </p:nvPr>
        </p:nvSpPr>
        <p:spPr/>
        <p:txBody>
          <a:bodyPr/>
          <a:lstStyle/>
          <a:p>
            <a:fld id="{439D686C-6B75-FD44-8389-1F14ED4F7E6D}" type="datetime1">
              <a:rPr lang="en-CA" smtClean="0"/>
              <a:t>2020-06-18</a:t>
            </a:fld>
            <a:endParaRPr lang="en-US"/>
          </a:p>
        </p:txBody>
      </p:sp>
      <p:sp>
        <p:nvSpPr>
          <p:cNvPr id="5" name="Footer Placeholder 4">
            <a:extLst>
              <a:ext uri="{FF2B5EF4-FFF2-40B4-BE49-F238E27FC236}">
                <a16:creationId xmlns:a16="http://schemas.microsoft.com/office/drawing/2014/main" id="{BD10177E-F788-48B5-934A-1D6123A2A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5A354-C176-4B56-8C20-1DC51283B504}"/>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135683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4CEB-0DEA-4E2A-87EE-D410D0EE1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A086FF-CDE3-40AB-A1F7-19F6EE1B4B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E7BC69-7E9F-4353-8AB4-2811021FF5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F4E07D-A8F1-4214-827C-A154986ED4C3}"/>
              </a:ext>
            </a:extLst>
          </p:cNvPr>
          <p:cNvSpPr>
            <a:spLocks noGrp="1"/>
          </p:cNvSpPr>
          <p:nvPr>
            <p:ph type="dt" sz="half" idx="10"/>
          </p:nvPr>
        </p:nvSpPr>
        <p:spPr/>
        <p:txBody>
          <a:bodyPr/>
          <a:lstStyle/>
          <a:p>
            <a:fld id="{6F5EE13C-7ADF-1847-B50A-6A5AC3E5A92A}" type="datetime1">
              <a:rPr lang="en-CA" smtClean="0"/>
              <a:t>2020-06-18</a:t>
            </a:fld>
            <a:endParaRPr lang="en-US"/>
          </a:p>
        </p:txBody>
      </p:sp>
      <p:sp>
        <p:nvSpPr>
          <p:cNvPr id="6" name="Footer Placeholder 5">
            <a:extLst>
              <a:ext uri="{FF2B5EF4-FFF2-40B4-BE49-F238E27FC236}">
                <a16:creationId xmlns:a16="http://schemas.microsoft.com/office/drawing/2014/main" id="{5F93C66A-91DB-45EC-BBD5-BF18236B7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090E7-20DF-4F2F-BDA9-02B1ED911EFC}"/>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231109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A1D65-FDFE-4F7C-882A-F11B5F3B53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0F371E-AC45-42D4-9C45-4EC2745E0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BA0422-E8C9-46BA-BE4E-DF8D5690E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67B845-8CF2-41CF-8E96-8105079DCA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6982BF-AC23-4C95-B57A-BE92BC28F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7BBE59-30D2-46DC-B7BF-5AACF9512DDD}"/>
              </a:ext>
            </a:extLst>
          </p:cNvPr>
          <p:cNvSpPr>
            <a:spLocks noGrp="1"/>
          </p:cNvSpPr>
          <p:nvPr>
            <p:ph type="dt" sz="half" idx="10"/>
          </p:nvPr>
        </p:nvSpPr>
        <p:spPr/>
        <p:txBody>
          <a:bodyPr/>
          <a:lstStyle/>
          <a:p>
            <a:fld id="{91A0D3DA-01E4-4E4D-A530-8AA46543367D}" type="datetime1">
              <a:rPr lang="en-CA" smtClean="0"/>
              <a:t>2020-06-18</a:t>
            </a:fld>
            <a:endParaRPr lang="en-US"/>
          </a:p>
        </p:txBody>
      </p:sp>
      <p:sp>
        <p:nvSpPr>
          <p:cNvPr id="8" name="Footer Placeholder 7">
            <a:extLst>
              <a:ext uri="{FF2B5EF4-FFF2-40B4-BE49-F238E27FC236}">
                <a16:creationId xmlns:a16="http://schemas.microsoft.com/office/drawing/2014/main" id="{9E1DCBDE-8541-4277-A3F5-24E494F4B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BF664E-BC95-4023-9477-3790C29003F4}"/>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6605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2608-0D7C-4423-A82B-4B6FE70DA9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3DD43-8E8B-4C97-9EF5-85D9DC03FE93}"/>
              </a:ext>
            </a:extLst>
          </p:cNvPr>
          <p:cNvSpPr>
            <a:spLocks noGrp="1"/>
          </p:cNvSpPr>
          <p:nvPr>
            <p:ph type="dt" sz="half" idx="10"/>
          </p:nvPr>
        </p:nvSpPr>
        <p:spPr/>
        <p:txBody>
          <a:bodyPr/>
          <a:lstStyle/>
          <a:p>
            <a:fld id="{963BF69E-64FC-9744-8AC7-479A4D45BE94}" type="datetime1">
              <a:rPr lang="en-CA" smtClean="0"/>
              <a:t>2020-06-18</a:t>
            </a:fld>
            <a:endParaRPr lang="en-US"/>
          </a:p>
        </p:txBody>
      </p:sp>
      <p:sp>
        <p:nvSpPr>
          <p:cNvPr id="4" name="Footer Placeholder 3">
            <a:extLst>
              <a:ext uri="{FF2B5EF4-FFF2-40B4-BE49-F238E27FC236}">
                <a16:creationId xmlns:a16="http://schemas.microsoft.com/office/drawing/2014/main" id="{3BC3D05B-F20F-4823-A887-7374560099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0DEFEC-0921-492F-9215-5ADFB6A4FED7}"/>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604772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41F155-6B60-47AA-A0AF-6CC7BAA78702}"/>
              </a:ext>
            </a:extLst>
          </p:cNvPr>
          <p:cNvSpPr>
            <a:spLocks noGrp="1"/>
          </p:cNvSpPr>
          <p:nvPr>
            <p:ph type="dt" sz="half" idx="10"/>
          </p:nvPr>
        </p:nvSpPr>
        <p:spPr/>
        <p:txBody>
          <a:bodyPr/>
          <a:lstStyle/>
          <a:p>
            <a:fld id="{AB6E84BC-1B8D-4D4A-A8D5-90E93425C50A}" type="datetime1">
              <a:rPr lang="en-CA" smtClean="0"/>
              <a:t>2020-06-18</a:t>
            </a:fld>
            <a:endParaRPr lang="en-US"/>
          </a:p>
        </p:txBody>
      </p:sp>
      <p:sp>
        <p:nvSpPr>
          <p:cNvPr id="3" name="Footer Placeholder 2">
            <a:extLst>
              <a:ext uri="{FF2B5EF4-FFF2-40B4-BE49-F238E27FC236}">
                <a16:creationId xmlns:a16="http://schemas.microsoft.com/office/drawing/2014/main" id="{D3F139D1-41B9-4E77-BA34-54D1A97CD5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3CFC4C-2441-415E-A0F2-EB35E814BA37}"/>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295080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9B23B-76D7-4B09-A67C-E9048576B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89C51F-4593-45CD-981A-D9E223FA4B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21E920-8777-4CB8-92B1-ADA4C7E66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0D261-7F34-404A-B9B3-B022181B92F6}"/>
              </a:ext>
            </a:extLst>
          </p:cNvPr>
          <p:cNvSpPr>
            <a:spLocks noGrp="1"/>
          </p:cNvSpPr>
          <p:nvPr>
            <p:ph type="dt" sz="half" idx="10"/>
          </p:nvPr>
        </p:nvSpPr>
        <p:spPr/>
        <p:txBody>
          <a:bodyPr/>
          <a:lstStyle/>
          <a:p>
            <a:fld id="{D4190B72-EB1A-3743-A840-B5BBFBDA76C5}" type="datetime1">
              <a:rPr lang="en-CA" smtClean="0"/>
              <a:t>2020-06-18</a:t>
            </a:fld>
            <a:endParaRPr lang="en-US"/>
          </a:p>
        </p:txBody>
      </p:sp>
      <p:sp>
        <p:nvSpPr>
          <p:cNvPr id="6" name="Footer Placeholder 5">
            <a:extLst>
              <a:ext uri="{FF2B5EF4-FFF2-40B4-BE49-F238E27FC236}">
                <a16:creationId xmlns:a16="http://schemas.microsoft.com/office/drawing/2014/main" id="{22C00FD6-5414-40FC-9331-CCF5C9B65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5D3C9-43E0-471D-9487-43161215FDC1}"/>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23435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C96F-5552-44A4-9F48-8ACC4A807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D1F7AF-FDA5-4940-A068-4126EE4ECD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C02630-6FF4-4732-8193-0BE276DC6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C256F4-8DB7-4C66-A369-F7C3FB36703B}"/>
              </a:ext>
            </a:extLst>
          </p:cNvPr>
          <p:cNvSpPr>
            <a:spLocks noGrp="1"/>
          </p:cNvSpPr>
          <p:nvPr>
            <p:ph type="dt" sz="half" idx="10"/>
          </p:nvPr>
        </p:nvSpPr>
        <p:spPr/>
        <p:txBody>
          <a:bodyPr/>
          <a:lstStyle/>
          <a:p>
            <a:fld id="{BE8D735B-4635-614C-AF99-568BAAA58558}" type="datetime1">
              <a:rPr lang="en-CA" smtClean="0"/>
              <a:t>2020-06-18</a:t>
            </a:fld>
            <a:endParaRPr lang="en-US"/>
          </a:p>
        </p:txBody>
      </p:sp>
      <p:sp>
        <p:nvSpPr>
          <p:cNvPr id="6" name="Footer Placeholder 5">
            <a:extLst>
              <a:ext uri="{FF2B5EF4-FFF2-40B4-BE49-F238E27FC236}">
                <a16:creationId xmlns:a16="http://schemas.microsoft.com/office/drawing/2014/main" id="{7F20FFE4-BD16-4138-8AA9-EA78FED1D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20CDA-58FC-4E02-A30C-12C48030E44D}"/>
              </a:ext>
            </a:extLst>
          </p:cNvPr>
          <p:cNvSpPr>
            <a:spLocks noGrp="1"/>
          </p:cNvSpPr>
          <p:nvPr>
            <p:ph type="sldNum" sz="quarter" idx="12"/>
          </p:nvPr>
        </p:nvSpPr>
        <p:spPr/>
        <p:txBody>
          <a:bodyPr/>
          <a:lstStyle/>
          <a:p>
            <a:fld id="{A4CD7737-34F1-429A-83DB-C8771D5BFC14}" type="slidenum">
              <a:rPr lang="en-US" smtClean="0"/>
              <a:t>‹#›</a:t>
            </a:fld>
            <a:endParaRPr lang="en-US"/>
          </a:p>
        </p:txBody>
      </p:sp>
    </p:spTree>
    <p:extLst>
      <p:ext uri="{BB962C8B-B14F-4D97-AF65-F5344CB8AC3E}">
        <p14:creationId xmlns:p14="http://schemas.microsoft.com/office/powerpoint/2010/main" val="316940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1018D5-6B95-4924-B177-84A44C7EDE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3A468A-F45C-4D32-BD78-FE150FE2F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5B212-4E59-49CA-8B8B-4085D7C8E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6FF5A-E1F0-184F-A81A-98ACFDC053AF}" type="datetime1">
              <a:rPr lang="en-CA" smtClean="0"/>
              <a:t>2020-06-18</a:t>
            </a:fld>
            <a:endParaRPr lang="en-US"/>
          </a:p>
        </p:txBody>
      </p:sp>
      <p:sp>
        <p:nvSpPr>
          <p:cNvPr id="5" name="Footer Placeholder 4">
            <a:extLst>
              <a:ext uri="{FF2B5EF4-FFF2-40B4-BE49-F238E27FC236}">
                <a16:creationId xmlns:a16="http://schemas.microsoft.com/office/drawing/2014/main" id="{71656CB5-2DEB-4B59-8A6E-5BE3F5FEA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B0228A-CB97-4BE0-8E45-69CF95A6BC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D7737-34F1-429A-83DB-C8771D5BFC14}" type="slidenum">
              <a:rPr lang="en-US" smtClean="0"/>
              <a:t>‹#›</a:t>
            </a:fld>
            <a:endParaRPr lang="en-US"/>
          </a:p>
        </p:txBody>
      </p:sp>
    </p:spTree>
    <p:extLst>
      <p:ext uri="{BB962C8B-B14F-4D97-AF65-F5344CB8AC3E}">
        <p14:creationId xmlns:p14="http://schemas.microsoft.com/office/powerpoint/2010/main" val="1771466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tm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36.sv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13.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7375" y="218250"/>
            <a:ext cx="11331631" cy="6035041"/>
          </a:xfrm>
        </p:spPr>
        <p:txBody>
          <a:bodyPr>
            <a:normAutofit fontScale="90000"/>
          </a:bodyPr>
          <a:lstStyle/>
          <a:p>
            <a:br>
              <a:rPr lang="en-US" sz="4900" b="1" dirty="0"/>
            </a:br>
            <a:r>
              <a:rPr lang="en-US" sz="4900" b="1" dirty="0"/>
              <a:t>Master of Data Science</a:t>
            </a:r>
            <a:br>
              <a:rPr lang="en-US" sz="4900" b="1" dirty="0"/>
            </a:br>
            <a:r>
              <a:rPr lang="en-US" sz="4900" b="1" dirty="0"/>
              <a:t>Capstone Project</a:t>
            </a:r>
            <a:br>
              <a:rPr lang="en-US" sz="4900" b="1" dirty="0"/>
            </a:br>
            <a:br>
              <a:rPr lang="en-US" dirty="0"/>
            </a:br>
            <a:r>
              <a:rPr lang="en-US" b="1" dirty="0"/>
              <a:t>Glentel: </a:t>
            </a:r>
            <a:br>
              <a:rPr lang="en-US" b="1" dirty="0"/>
            </a:br>
            <a:r>
              <a:rPr lang="en-US" dirty="0"/>
              <a:t>Identifying Traits Associated with High Performance</a:t>
            </a:r>
            <a:br>
              <a:rPr lang="en-US" dirty="0"/>
            </a:br>
            <a:br>
              <a:rPr lang="en-US" dirty="0"/>
            </a:br>
            <a:r>
              <a:rPr lang="en-US" sz="2700" dirty="0"/>
              <a:t>Clara Su</a:t>
            </a:r>
            <a:br>
              <a:rPr lang="en-US" sz="2700" dirty="0"/>
            </a:br>
            <a:r>
              <a:rPr lang="en-US" sz="2700" dirty="0"/>
              <a:t>Manuel Maldonado</a:t>
            </a:r>
            <a:br>
              <a:rPr lang="en-US" sz="2700" dirty="0"/>
            </a:br>
            <a:r>
              <a:rPr lang="en-US" sz="2700" dirty="0"/>
              <a:t>Robert Pimentel</a:t>
            </a:r>
            <a:br>
              <a:rPr lang="en-US" sz="2700" dirty="0"/>
            </a:br>
            <a:r>
              <a:rPr lang="en-US" sz="2700" dirty="0"/>
              <a:t>Thomas Pin</a:t>
            </a:r>
            <a:br>
              <a:rPr lang="en-US" sz="2700" dirty="0"/>
            </a:br>
            <a:br>
              <a:rPr lang="en-US" sz="2700" dirty="0"/>
            </a:br>
            <a:r>
              <a:rPr lang="en-US" sz="2700" dirty="0"/>
              <a:t>Mentor: </a:t>
            </a:r>
            <a:r>
              <a:rPr lang="en-US" sz="2700" dirty="0" err="1"/>
              <a:t>Varada</a:t>
            </a:r>
            <a:r>
              <a:rPr lang="en-US" sz="2700" dirty="0"/>
              <a:t> Kolhatkar</a:t>
            </a:r>
            <a:br>
              <a:rPr lang="en-US" dirty="0"/>
            </a:br>
            <a:endParaRPr lang="en-US" dirty="0"/>
          </a:p>
        </p:txBody>
      </p:sp>
      <p:sp>
        <p:nvSpPr>
          <p:cNvPr id="3" name="Slide Number Placeholder 2">
            <a:extLst>
              <a:ext uri="{FF2B5EF4-FFF2-40B4-BE49-F238E27FC236}">
                <a16:creationId xmlns:a16="http://schemas.microsoft.com/office/drawing/2014/main" id="{E029F43A-562A-49FA-A4E0-0A9CB8D21607}"/>
              </a:ext>
            </a:extLst>
          </p:cNvPr>
          <p:cNvSpPr>
            <a:spLocks noGrp="1"/>
          </p:cNvSpPr>
          <p:nvPr>
            <p:ph type="sldNum" sz="quarter" idx="12"/>
          </p:nvPr>
        </p:nvSpPr>
        <p:spPr/>
        <p:txBody>
          <a:bodyPr/>
          <a:lstStyle/>
          <a:p>
            <a:fld id="{A4CD7737-34F1-429A-83DB-C8771D5BFC14}" type="slidenum">
              <a:rPr lang="en-US" smtClean="0"/>
              <a:t>1</a:t>
            </a:fld>
            <a:endParaRPr lang="en-US"/>
          </a:p>
        </p:txBody>
      </p:sp>
    </p:spTree>
    <p:extLst>
      <p:ext uri="{BB962C8B-B14F-4D97-AF65-F5344CB8AC3E}">
        <p14:creationId xmlns:p14="http://schemas.microsoft.com/office/powerpoint/2010/main" val="28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2239238" y="2619726"/>
            <a:ext cx="7713523" cy="1618548"/>
          </a:xfrm>
        </p:spPr>
        <p:txBody>
          <a:bodyPr vert="horz" lIns="91440" tIns="45720" rIns="91440" bIns="45720" rtlCol="0" anchor="ctr">
            <a:noAutofit/>
          </a:bodyPr>
          <a:lstStyle/>
          <a:p>
            <a:r>
              <a:rPr lang="en-US" sz="7200" b="1" dirty="0"/>
              <a:t>Feature Engineering</a:t>
            </a:r>
          </a:p>
        </p:txBody>
      </p:sp>
      <p:sp>
        <p:nvSpPr>
          <p:cNvPr id="3" name="Slide Number Placeholder 2">
            <a:extLst>
              <a:ext uri="{FF2B5EF4-FFF2-40B4-BE49-F238E27FC236}">
                <a16:creationId xmlns:a16="http://schemas.microsoft.com/office/drawing/2014/main" id="{5D3CF586-FA54-4371-A907-0D2D18E881C3}"/>
              </a:ext>
            </a:extLst>
          </p:cNvPr>
          <p:cNvSpPr>
            <a:spLocks noGrp="1"/>
          </p:cNvSpPr>
          <p:nvPr>
            <p:ph type="sldNum" sz="quarter" idx="12"/>
          </p:nvPr>
        </p:nvSpPr>
        <p:spPr/>
        <p:txBody>
          <a:bodyPr/>
          <a:lstStyle/>
          <a:p>
            <a:fld id="{A4CD7737-34F1-429A-83DB-C8771D5BFC14}" type="slidenum">
              <a:rPr lang="en-US" smtClean="0"/>
              <a:t>10</a:t>
            </a:fld>
            <a:endParaRPr lang="en-US"/>
          </a:p>
        </p:txBody>
      </p:sp>
    </p:spTree>
    <p:extLst>
      <p:ext uri="{BB962C8B-B14F-4D97-AF65-F5344CB8AC3E}">
        <p14:creationId xmlns:p14="http://schemas.microsoft.com/office/powerpoint/2010/main" val="131511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938F39E-123A-D740-A599-E446458B7EC5}"/>
              </a:ext>
            </a:extLst>
          </p:cNvPr>
          <p:cNvPicPr>
            <a:picLocks noChangeAspect="1"/>
          </p:cNvPicPr>
          <p:nvPr/>
        </p:nvPicPr>
        <p:blipFill rotWithShape="1">
          <a:blip r:embed="rId2"/>
          <a:srcRect t="1" b="37515"/>
          <a:stretch/>
        </p:blipFill>
        <p:spPr>
          <a:xfrm>
            <a:off x="4218143" y="2234487"/>
            <a:ext cx="7696980" cy="2812242"/>
          </a:xfrm>
          <a:prstGeom prst="rect">
            <a:avLst/>
          </a:prstGeom>
          <a:ln w="19050">
            <a:solidFill>
              <a:srgbClr val="0070C0"/>
            </a:solidFill>
          </a:ln>
        </p:spPr>
      </p:pic>
      <p:sp>
        <p:nvSpPr>
          <p:cNvPr id="88" name="TextBox 87">
            <a:extLst>
              <a:ext uri="{FF2B5EF4-FFF2-40B4-BE49-F238E27FC236}">
                <a16:creationId xmlns:a16="http://schemas.microsoft.com/office/drawing/2014/main" id="{BD4BF4F6-07EE-0A49-BBC6-E4935ED42902}"/>
              </a:ext>
            </a:extLst>
          </p:cNvPr>
          <p:cNvSpPr txBox="1"/>
          <p:nvPr/>
        </p:nvSpPr>
        <p:spPr>
          <a:xfrm>
            <a:off x="5156906" y="1809193"/>
            <a:ext cx="5819453" cy="400110"/>
          </a:xfrm>
          <a:prstGeom prst="rect">
            <a:avLst/>
          </a:prstGeom>
          <a:noFill/>
        </p:spPr>
        <p:txBody>
          <a:bodyPr wrap="square" rtlCol="0">
            <a:spAutoFit/>
          </a:bodyPr>
          <a:lstStyle/>
          <a:p>
            <a:r>
              <a:rPr lang="en-US" sz="2000" u="sng" dirty="0"/>
              <a:t>Automating Communication Skills Proxy using Regex</a:t>
            </a:r>
          </a:p>
        </p:txBody>
      </p:sp>
      <p:sp>
        <p:nvSpPr>
          <p:cNvPr id="91" name="Content Placeholder 2">
            <a:extLst>
              <a:ext uri="{FF2B5EF4-FFF2-40B4-BE49-F238E27FC236}">
                <a16:creationId xmlns:a16="http://schemas.microsoft.com/office/drawing/2014/main" id="{84188923-11FF-964B-B2F2-1FCE3B017965}"/>
              </a:ext>
            </a:extLst>
          </p:cNvPr>
          <p:cNvSpPr txBox="1">
            <a:spLocks/>
          </p:cNvSpPr>
          <p:nvPr/>
        </p:nvSpPr>
        <p:spPr>
          <a:xfrm>
            <a:off x="671674" y="2184118"/>
            <a:ext cx="3798644" cy="2812242"/>
          </a:xfrm>
          <a:prstGeom prst="rect">
            <a:avLst/>
          </a:prstGeom>
          <a:ln w="19050">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Regex </a:t>
            </a:r>
          </a:p>
          <a:p>
            <a:r>
              <a:rPr lang="en-US" sz="3200" dirty="0"/>
              <a:t>Exact match</a:t>
            </a:r>
          </a:p>
          <a:p>
            <a:r>
              <a:rPr lang="en-US" sz="3200" dirty="0"/>
              <a:t>Multiple patterns</a:t>
            </a:r>
          </a:p>
          <a:p>
            <a:r>
              <a:rPr lang="en-US" sz="3200" dirty="0"/>
              <a:t>Data cleaning</a:t>
            </a:r>
          </a:p>
          <a:p>
            <a:r>
              <a:rPr lang="en-US" sz="3200" dirty="0"/>
              <a:t>Grouping &amp; lists</a:t>
            </a:r>
          </a:p>
        </p:txBody>
      </p:sp>
      <p:sp>
        <p:nvSpPr>
          <p:cNvPr id="6" name="Rectangle 5">
            <a:extLst>
              <a:ext uri="{FF2B5EF4-FFF2-40B4-BE49-F238E27FC236}">
                <a16:creationId xmlns:a16="http://schemas.microsoft.com/office/drawing/2014/main" id="{9384CAF3-10E2-2B4B-B1D6-8BFAEC1BC0EE}"/>
              </a:ext>
            </a:extLst>
          </p:cNvPr>
          <p:cNvSpPr/>
          <p:nvPr/>
        </p:nvSpPr>
        <p:spPr>
          <a:xfrm>
            <a:off x="4779466" y="5239874"/>
            <a:ext cx="6574334" cy="461665"/>
          </a:xfrm>
          <a:prstGeom prst="rect">
            <a:avLst/>
          </a:prstGeom>
        </p:spPr>
        <p:txBody>
          <a:bodyPr wrap="square">
            <a:spAutoFit/>
          </a:bodyPr>
          <a:lstStyle/>
          <a:p>
            <a:pPr lvl="1"/>
            <a:r>
              <a:rPr lang="en-US" sz="2400" dirty="0"/>
              <a:t>Segmented searching  also created problems</a:t>
            </a:r>
          </a:p>
        </p:txBody>
      </p:sp>
      <p:sp>
        <p:nvSpPr>
          <p:cNvPr id="10" name="Title 1">
            <a:extLst>
              <a:ext uri="{FF2B5EF4-FFF2-40B4-BE49-F238E27FC236}">
                <a16:creationId xmlns:a16="http://schemas.microsoft.com/office/drawing/2014/main" id="{AAC8157A-DCCA-443E-8AE7-F9A27C641375}"/>
              </a:ext>
            </a:extLst>
          </p:cNvPr>
          <p:cNvSpPr>
            <a:spLocks noGrp="1"/>
          </p:cNvSpPr>
          <p:nvPr>
            <p:ph type="title"/>
          </p:nvPr>
        </p:nvSpPr>
        <p:spPr>
          <a:xfrm>
            <a:off x="600028" y="461309"/>
            <a:ext cx="10932951" cy="828409"/>
          </a:xfrm>
        </p:spPr>
        <p:txBody>
          <a:bodyPr vert="horz" lIns="91440" tIns="45720" rIns="91440" bIns="45720" rtlCol="0" anchor="ctr">
            <a:noAutofit/>
          </a:bodyPr>
          <a:lstStyle/>
          <a:p>
            <a:r>
              <a:rPr lang="en-US" b="1" dirty="0"/>
              <a:t>Feature Engineering Techniques</a:t>
            </a:r>
          </a:p>
        </p:txBody>
      </p:sp>
      <p:sp>
        <p:nvSpPr>
          <p:cNvPr id="2" name="Slide Number Placeholder 1">
            <a:extLst>
              <a:ext uri="{FF2B5EF4-FFF2-40B4-BE49-F238E27FC236}">
                <a16:creationId xmlns:a16="http://schemas.microsoft.com/office/drawing/2014/main" id="{3DFFD9BE-3776-4102-912F-A6CCA03F5D00}"/>
              </a:ext>
            </a:extLst>
          </p:cNvPr>
          <p:cNvSpPr>
            <a:spLocks noGrp="1"/>
          </p:cNvSpPr>
          <p:nvPr>
            <p:ph type="sldNum" sz="quarter" idx="12"/>
          </p:nvPr>
        </p:nvSpPr>
        <p:spPr>
          <a:xfrm>
            <a:off x="8610600" y="6356350"/>
            <a:ext cx="2743200" cy="365125"/>
          </a:xfrm>
        </p:spPr>
        <p:txBody>
          <a:bodyPr/>
          <a:lstStyle/>
          <a:p>
            <a:fld id="{A4CD7737-34F1-429A-83DB-C8771D5BFC14}" type="slidenum">
              <a:rPr lang="en-US" smtClean="0"/>
              <a:t>11</a:t>
            </a:fld>
            <a:endParaRPr lang="en-US"/>
          </a:p>
        </p:txBody>
      </p:sp>
    </p:spTree>
    <p:extLst>
      <p:ext uri="{BB962C8B-B14F-4D97-AF65-F5344CB8AC3E}">
        <p14:creationId xmlns:p14="http://schemas.microsoft.com/office/powerpoint/2010/main" val="47559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601071" y="474155"/>
            <a:ext cx="10989858" cy="779975"/>
          </a:xfrm>
        </p:spPr>
        <p:txBody>
          <a:bodyPr vert="horz" lIns="91440" tIns="45720" rIns="91440" bIns="45720" rtlCol="0" anchor="ctr">
            <a:noAutofit/>
          </a:bodyPr>
          <a:lstStyle/>
          <a:p>
            <a:r>
              <a:rPr lang="en-US" b="1" dirty="0"/>
              <a:t>Feature Engineering Techniques</a:t>
            </a:r>
            <a:endParaRPr lang="en-US" b="1" dirty="0">
              <a:solidFill>
                <a:srgbClr val="0432FF"/>
              </a:solidFill>
            </a:endParaRPr>
          </a:p>
        </p:txBody>
      </p:sp>
      <p:sp>
        <p:nvSpPr>
          <p:cNvPr id="91" name="Content Placeholder 2">
            <a:extLst>
              <a:ext uri="{FF2B5EF4-FFF2-40B4-BE49-F238E27FC236}">
                <a16:creationId xmlns:a16="http://schemas.microsoft.com/office/drawing/2014/main" id="{84188923-11FF-964B-B2F2-1FCE3B017965}"/>
              </a:ext>
            </a:extLst>
          </p:cNvPr>
          <p:cNvSpPr txBox="1">
            <a:spLocks/>
          </p:cNvSpPr>
          <p:nvPr/>
        </p:nvSpPr>
        <p:spPr>
          <a:xfrm>
            <a:off x="1673075" y="4720981"/>
            <a:ext cx="7838902" cy="1450747"/>
          </a:xfrm>
          <a:prstGeom prst="rect">
            <a:avLst/>
          </a:prstGeom>
          <a:ln w="1905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Identify short strings in longer text with smalls differences</a:t>
            </a:r>
          </a:p>
          <a:p>
            <a:r>
              <a:rPr lang="en-US" sz="2400" dirty="0"/>
              <a:t>No need to encode words into vectors such as Word2Vec </a:t>
            </a:r>
          </a:p>
          <a:p>
            <a:r>
              <a:rPr lang="en-US" sz="2400" dirty="0"/>
              <a:t>Only 10 – 15% effectiveness </a:t>
            </a:r>
          </a:p>
          <a:p>
            <a:endParaRPr lang="en-US" sz="2400" dirty="0"/>
          </a:p>
        </p:txBody>
      </p:sp>
      <p:sp>
        <p:nvSpPr>
          <p:cNvPr id="27" name="TextBox 26">
            <a:extLst>
              <a:ext uri="{FF2B5EF4-FFF2-40B4-BE49-F238E27FC236}">
                <a16:creationId xmlns:a16="http://schemas.microsoft.com/office/drawing/2014/main" id="{D4AEE7D8-BFB4-2747-8B46-3F11D64720FC}"/>
              </a:ext>
            </a:extLst>
          </p:cNvPr>
          <p:cNvSpPr txBox="1"/>
          <p:nvPr/>
        </p:nvSpPr>
        <p:spPr>
          <a:xfrm>
            <a:off x="1673075" y="1552244"/>
            <a:ext cx="8949908" cy="584775"/>
          </a:xfrm>
          <a:prstGeom prst="rect">
            <a:avLst/>
          </a:prstGeom>
          <a:noFill/>
        </p:spPr>
        <p:txBody>
          <a:bodyPr wrap="square" rtlCol="0">
            <a:spAutoFit/>
          </a:bodyPr>
          <a:lstStyle/>
          <a:p>
            <a:r>
              <a:rPr lang="en-US" sz="2800" b="1" dirty="0"/>
              <a:t>Normalized </a:t>
            </a:r>
            <a:r>
              <a:rPr lang="en-US" sz="2800" b="1" dirty="0" err="1"/>
              <a:t>Levenshtein</a:t>
            </a:r>
            <a:r>
              <a:rPr lang="en-US" sz="2800" b="1" dirty="0"/>
              <a:t> Distance </a:t>
            </a:r>
            <a:r>
              <a:rPr lang="en-US" sz="3200" dirty="0"/>
              <a:t>(</a:t>
            </a:r>
            <a:r>
              <a:rPr lang="en-US" sz="2800" dirty="0"/>
              <a:t>Similarity Algorithm)</a:t>
            </a:r>
          </a:p>
        </p:txBody>
      </p:sp>
      <p:sp>
        <p:nvSpPr>
          <p:cNvPr id="10" name="Content Placeholder 2">
            <a:extLst>
              <a:ext uri="{FF2B5EF4-FFF2-40B4-BE49-F238E27FC236}">
                <a16:creationId xmlns:a16="http://schemas.microsoft.com/office/drawing/2014/main" id="{4ED18205-ED25-2B42-A4DD-FAC5F387B33E}"/>
              </a:ext>
            </a:extLst>
          </p:cNvPr>
          <p:cNvSpPr txBox="1">
            <a:spLocks/>
          </p:cNvSpPr>
          <p:nvPr/>
        </p:nvSpPr>
        <p:spPr>
          <a:xfrm>
            <a:off x="1673075" y="2475150"/>
            <a:ext cx="8603673" cy="1907700"/>
          </a:xfrm>
          <a:prstGeom prst="rect">
            <a:avLst/>
          </a:prstGeom>
          <a:ln w="190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For example, the </a:t>
            </a:r>
            <a:r>
              <a:rPr lang="en-US" sz="2000" dirty="0" err="1"/>
              <a:t>Levenshtein</a:t>
            </a:r>
            <a:r>
              <a:rPr lang="en-US" sz="2000" dirty="0"/>
              <a:t> </a:t>
            </a:r>
            <a:r>
              <a:rPr lang="en-US" sz="2000" b="1" dirty="0"/>
              <a:t>distance between </a:t>
            </a:r>
            <a:r>
              <a:rPr lang="en-US" sz="2400" b="1" dirty="0"/>
              <a:t>“kitten”</a:t>
            </a:r>
            <a:r>
              <a:rPr lang="en-US" sz="2000" b="1" dirty="0"/>
              <a:t> and </a:t>
            </a:r>
            <a:r>
              <a:rPr lang="en-US" sz="2400" b="1" dirty="0"/>
              <a:t>“sitting” </a:t>
            </a:r>
            <a:r>
              <a:rPr lang="en-US" sz="2000" b="1" dirty="0"/>
              <a:t>is </a:t>
            </a:r>
            <a:r>
              <a:rPr lang="en-US" sz="2400" b="1" dirty="0"/>
              <a:t>3</a:t>
            </a:r>
            <a:r>
              <a:rPr lang="en-US" sz="2000" dirty="0"/>
              <a:t>, </a:t>
            </a:r>
          </a:p>
          <a:p>
            <a:pPr marL="971550" lvl="1" indent="-514350">
              <a:buClr>
                <a:schemeClr val="tx1"/>
              </a:buClr>
              <a:buFont typeface="+mj-lt"/>
              <a:buAutoNum type="arabicPeriod"/>
            </a:pPr>
            <a:r>
              <a:rPr lang="en-US" b="1" dirty="0">
                <a:solidFill>
                  <a:srgbClr val="0432FF"/>
                </a:solidFill>
              </a:rPr>
              <a:t>k</a:t>
            </a:r>
            <a:r>
              <a:rPr lang="en-US" dirty="0"/>
              <a:t>itten =&gt; </a:t>
            </a:r>
            <a:r>
              <a:rPr lang="en-US" b="1" dirty="0" err="1">
                <a:solidFill>
                  <a:srgbClr val="0432FF"/>
                </a:solidFill>
              </a:rPr>
              <a:t>s</a:t>
            </a:r>
            <a:r>
              <a:rPr lang="en-US" dirty="0" err="1"/>
              <a:t>itten</a:t>
            </a:r>
            <a:r>
              <a:rPr lang="en-US" dirty="0"/>
              <a:t> (substitute “k” for “s”)</a:t>
            </a:r>
          </a:p>
          <a:p>
            <a:pPr marL="971550" lvl="1" indent="-514350">
              <a:buFont typeface="+mj-lt"/>
              <a:buAutoNum type="arabicPeriod"/>
            </a:pPr>
            <a:r>
              <a:rPr lang="en-US" dirty="0" err="1"/>
              <a:t>sitt</a:t>
            </a:r>
            <a:r>
              <a:rPr lang="en-US" b="1" dirty="0" err="1">
                <a:solidFill>
                  <a:srgbClr val="0432FF"/>
                </a:solidFill>
              </a:rPr>
              <a:t>e</a:t>
            </a:r>
            <a:r>
              <a:rPr lang="en-US" dirty="0" err="1"/>
              <a:t>n</a:t>
            </a:r>
            <a:r>
              <a:rPr lang="en-US" dirty="0"/>
              <a:t> =&gt; </a:t>
            </a:r>
            <a:r>
              <a:rPr lang="en-US" dirty="0" err="1"/>
              <a:t>sitt</a:t>
            </a:r>
            <a:r>
              <a:rPr lang="en-US" b="1" dirty="0" err="1">
                <a:solidFill>
                  <a:srgbClr val="0432FF"/>
                </a:solidFill>
              </a:rPr>
              <a:t>i</a:t>
            </a:r>
            <a:r>
              <a:rPr lang="en-US" dirty="0" err="1"/>
              <a:t>n</a:t>
            </a:r>
            <a:r>
              <a:rPr lang="en-US" dirty="0"/>
              <a:t> (substitute “e” for “</a:t>
            </a:r>
            <a:r>
              <a:rPr lang="en-US" dirty="0" err="1"/>
              <a:t>i</a:t>
            </a:r>
            <a:r>
              <a:rPr lang="en-US" dirty="0"/>
              <a:t>”)</a:t>
            </a:r>
          </a:p>
          <a:p>
            <a:pPr marL="971550" lvl="1" indent="-514350">
              <a:buFont typeface="+mj-lt"/>
              <a:buAutoNum type="arabicPeriod"/>
            </a:pPr>
            <a:r>
              <a:rPr lang="en-US" dirty="0" err="1"/>
              <a:t>sitt</a:t>
            </a:r>
            <a:r>
              <a:rPr lang="en-US" b="1" dirty="0" err="1">
                <a:solidFill>
                  <a:srgbClr val="0432FF"/>
                </a:solidFill>
              </a:rPr>
              <a:t>i</a:t>
            </a:r>
            <a:r>
              <a:rPr lang="en-US" dirty="0" err="1"/>
              <a:t>n</a:t>
            </a:r>
            <a:r>
              <a:rPr lang="en-US" dirty="0"/>
              <a:t> =&gt; sittin</a:t>
            </a:r>
            <a:r>
              <a:rPr lang="en-US" b="1" dirty="0">
                <a:solidFill>
                  <a:srgbClr val="0432FF"/>
                </a:solidFill>
              </a:rPr>
              <a:t>g </a:t>
            </a:r>
            <a:r>
              <a:rPr lang="en-US" dirty="0"/>
              <a:t>(insert “g” at the end)</a:t>
            </a:r>
          </a:p>
          <a:p>
            <a:endParaRPr lang="en-US" dirty="0"/>
          </a:p>
        </p:txBody>
      </p:sp>
      <p:sp>
        <p:nvSpPr>
          <p:cNvPr id="3" name="Slide Number Placeholder 2">
            <a:extLst>
              <a:ext uri="{FF2B5EF4-FFF2-40B4-BE49-F238E27FC236}">
                <a16:creationId xmlns:a16="http://schemas.microsoft.com/office/drawing/2014/main" id="{6C668840-6661-784F-BBE9-3193764BE501}"/>
              </a:ext>
            </a:extLst>
          </p:cNvPr>
          <p:cNvSpPr>
            <a:spLocks noGrp="1"/>
          </p:cNvSpPr>
          <p:nvPr>
            <p:ph type="sldNum" sz="quarter" idx="12"/>
          </p:nvPr>
        </p:nvSpPr>
        <p:spPr/>
        <p:txBody>
          <a:bodyPr/>
          <a:lstStyle/>
          <a:p>
            <a:fld id="{A4CD7737-34F1-429A-83DB-C8771D5BFC14}" type="slidenum">
              <a:rPr lang="en-US" smtClean="0"/>
              <a:t>12</a:t>
            </a:fld>
            <a:endParaRPr lang="en-US"/>
          </a:p>
        </p:txBody>
      </p:sp>
    </p:spTree>
    <p:extLst>
      <p:ext uri="{BB962C8B-B14F-4D97-AF65-F5344CB8AC3E}">
        <p14:creationId xmlns:p14="http://schemas.microsoft.com/office/powerpoint/2010/main" val="425619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558799" y="583219"/>
            <a:ext cx="12029822" cy="619432"/>
          </a:xfrm>
        </p:spPr>
        <p:txBody>
          <a:bodyPr>
            <a:noAutofit/>
          </a:bodyPr>
          <a:lstStyle/>
          <a:p>
            <a:r>
              <a:rPr lang="en-US" b="1" dirty="0"/>
              <a:t>Feature Engineering (Industry Characterization)</a:t>
            </a:r>
          </a:p>
        </p:txBody>
      </p:sp>
      <p:sp>
        <p:nvSpPr>
          <p:cNvPr id="15" name="Content Placeholder 2">
            <a:extLst>
              <a:ext uri="{FF2B5EF4-FFF2-40B4-BE49-F238E27FC236}">
                <a16:creationId xmlns:a16="http://schemas.microsoft.com/office/drawing/2014/main" id="{934085D0-6196-F64B-9920-703CBE9C8EC6}"/>
              </a:ext>
            </a:extLst>
          </p:cNvPr>
          <p:cNvSpPr txBox="1">
            <a:spLocks/>
          </p:cNvSpPr>
          <p:nvPr/>
        </p:nvSpPr>
        <p:spPr>
          <a:xfrm>
            <a:off x="6308676" y="1327333"/>
            <a:ext cx="4108200" cy="289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
        <p:nvSpPr>
          <p:cNvPr id="63" name="Content Placeholder 2">
            <a:extLst>
              <a:ext uri="{FF2B5EF4-FFF2-40B4-BE49-F238E27FC236}">
                <a16:creationId xmlns:a16="http://schemas.microsoft.com/office/drawing/2014/main" id="{FFF79B63-2D0A-9A47-BA27-0F35416ABDE7}"/>
              </a:ext>
            </a:extLst>
          </p:cNvPr>
          <p:cNvSpPr txBox="1">
            <a:spLocks/>
          </p:cNvSpPr>
          <p:nvPr/>
        </p:nvSpPr>
        <p:spPr>
          <a:xfrm>
            <a:off x="924943" y="5163562"/>
            <a:ext cx="3303435" cy="446582"/>
          </a:xfrm>
          <a:prstGeom prst="rect">
            <a:avLst/>
          </a:prstGeom>
          <a:solidFill>
            <a:schemeClr val="bg1"/>
          </a:solidFill>
          <a:ln>
            <a:solidFill>
              <a:schemeClr val="tx1"/>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1079 companies</a:t>
            </a:r>
          </a:p>
        </p:txBody>
      </p:sp>
      <p:sp>
        <p:nvSpPr>
          <p:cNvPr id="68" name="Content Placeholder 2">
            <a:extLst>
              <a:ext uri="{FF2B5EF4-FFF2-40B4-BE49-F238E27FC236}">
                <a16:creationId xmlns:a16="http://schemas.microsoft.com/office/drawing/2014/main" id="{20A44163-E28D-B245-928E-BED7D44EA96D}"/>
              </a:ext>
            </a:extLst>
          </p:cNvPr>
          <p:cNvSpPr txBox="1">
            <a:spLocks/>
          </p:cNvSpPr>
          <p:nvPr/>
        </p:nvSpPr>
        <p:spPr>
          <a:xfrm>
            <a:off x="7644423" y="1327333"/>
            <a:ext cx="3244646" cy="384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REGEX Key Words + </a:t>
            </a:r>
            <a:r>
              <a:rPr lang="en-US" sz="1800" dirty="0" err="1"/>
              <a:t>Levenshtein</a:t>
            </a:r>
            <a:r>
              <a:rPr lang="en-US" sz="1800" dirty="0"/>
              <a:t> </a:t>
            </a:r>
          </a:p>
        </p:txBody>
      </p:sp>
      <p:sp>
        <p:nvSpPr>
          <p:cNvPr id="37" name="Right Arrow 36">
            <a:extLst>
              <a:ext uri="{FF2B5EF4-FFF2-40B4-BE49-F238E27FC236}">
                <a16:creationId xmlns:a16="http://schemas.microsoft.com/office/drawing/2014/main" id="{9E3F634B-D56C-6A4C-BEFF-D7B5271A98D8}"/>
              </a:ext>
            </a:extLst>
          </p:cNvPr>
          <p:cNvSpPr/>
          <p:nvPr/>
        </p:nvSpPr>
        <p:spPr>
          <a:xfrm>
            <a:off x="5226870" y="3318387"/>
            <a:ext cx="1738259" cy="619432"/>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1FBFB9D1-0003-9C4C-B41E-367829E742D1}"/>
              </a:ext>
            </a:extLst>
          </p:cNvPr>
          <p:cNvGraphicFramePr>
            <a:graphicFrameLocks noGrp="1"/>
          </p:cNvGraphicFramePr>
          <p:nvPr>
            <p:extLst>
              <p:ext uri="{D42A27DB-BD31-4B8C-83A1-F6EECF244321}">
                <p14:modId xmlns:p14="http://schemas.microsoft.com/office/powerpoint/2010/main" val="3991786192"/>
              </p:ext>
            </p:extLst>
          </p:nvPr>
        </p:nvGraphicFramePr>
        <p:xfrm>
          <a:off x="7212646" y="1712096"/>
          <a:ext cx="4108200" cy="4144086"/>
        </p:xfrm>
        <a:graphic>
          <a:graphicData uri="http://schemas.openxmlformats.org/drawingml/2006/table">
            <a:tbl>
              <a:tblPr firstRow="1" bandRow="1">
                <a:tableStyleId>{912C8C85-51F0-491E-9774-3900AFEF0FD7}</a:tableStyleId>
              </a:tblPr>
              <a:tblGrid>
                <a:gridCol w="2123083">
                  <a:extLst>
                    <a:ext uri="{9D8B030D-6E8A-4147-A177-3AD203B41FA5}">
                      <a16:colId xmlns:a16="http://schemas.microsoft.com/office/drawing/2014/main" val="2029225527"/>
                    </a:ext>
                  </a:extLst>
                </a:gridCol>
                <a:gridCol w="1262929">
                  <a:extLst>
                    <a:ext uri="{9D8B030D-6E8A-4147-A177-3AD203B41FA5}">
                      <a16:colId xmlns:a16="http://schemas.microsoft.com/office/drawing/2014/main" val="1338613665"/>
                    </a:ext>
                  </a:extLst>
                </a:gridCol>
                <a:gridCol w="722188">
                  <a:extLst>
                    <a:ext uri="{9D8B030D-6E8A-4147-A177-3AD203B41FA5}">
                      <a16:colId xmlns:a16="http://schemas.microsoft.com/office/drawing/2014/main" val="2067152001"/>
                    </a:ext>
                  </a:extLst>
                </a:gridCol>
              </a:tblGrid>
              <a:tr h="684848">
                <a:tc>
                  <a:txBody>
                    <a:bodyPr/>
                    <a:lstStyle/>
                    <a:p>
                      <a:r>
                        <a:rPr lang="en-US"/>
                        <a:t>Industry</a:t>
                      </a:r>
                      <a:endParaRPr lang="en-US" dirty="0"/>
                    </a:p>
                  </a:txBody>
                  <a:tcPr/>
                </a:tc>
                <a:tc>
                  <a:txBody>
                    <a:bodyPr/>
                    <a:lstStyle/>
                    <a:p>
                      <a:r>
                        <a:rPr lang="en-US" dirty="0"/>
                        <a:t>Count </a:t>
                      </a:r>
                    </a:p>
                    <a:p>
                      <a:r>
                        <a:rPr lang="en-US" dirty="0"/>
                        <a:t>employees</a:t>
                      </a:r>
                    </a:p>
                  </a:txBody>
                  <a:tcPr/>
                </a:tc>
                <a:tc>
                  <a:txBody>
                    <a:bodyPr/>
                    <a:lstStyle/>
                    <a:p>
                      <a:pPr algn="r"/>
                      <a:r>
                        <a:rPr lang="en-US" dirty="0"/>
                        <a:t>%</a:t>
                      </a:r>
                    </a:p>
                    <a:p>
                      <a:endParaRPr lang="en-US" dirty="0"/>
                    </a:p>
                  </a:txBody>
                  <a:tcPr/>
                </a:tc>
                <a:extLst>
                  <a:ext uri="{0D108BD9-81ED-4DB2-BD59-A6C34878D82A}">
                    <a16:rowId xmlns:a16="http://schemas.microsoft.com/office/drawing/2014/main" val="1988490666"/>
                  </a:ext>
                </a:extLst>
              </a:tr>
              <a:tr h="449459">
                <a:tc>
                  <a:txBody>
                    <a:bodyPr/>
                    <a:lstStyle/>
                    <a:p>
                      <a:r>
                        <a:rPr lang="en-US" dirty="0"/>
                        <a:t>Unknown </a:t>
                      </a:r>
                    </a:p>
                  </a:txBody>
                  <a:tcPr>
                    <a:solidFill>
                      <a:srgbClr val="FF7E79"/>
                    </a:solidFill>
                  </a:tcPr>
                </a:tc>
                <a:tc>
                  <a:txBody>
                    <a:bodyPr/>
                    <a:lstStyle/>
                    <a:p>
                      <a:pPr algn="r"/>
                      <a:r>
                        <a:rPr lang="en-US" dirty="0"/>
                        <a:t>349</a:t>
                      </a:r>
                    </a:p>
                  </a:txBody>
                  <a:tcPr>
                    <a:solidFill>
                      <a:srgbClr val="FF7E79"/>
                    </a:solidFill>
                  </a:tcPr>
                </a:tc>
                <a:tc>
                  <a:txBody>
                    <a:bodyPr/>
                    <a:lstStyle/>
                    <a:p>
                      <a:pPr algn="r"/>
                      <a:r>
                        <a:rPr lang="en-US" dirty="0"/>
                        <a:t>32.3</a:t>
                      </a:r>
                    </a:p>
                  </a:txBody>
                  <a:tcPr>
                    <a:solidFill>
                      <a:srgbClr val="FF7E79"/>
                    </a:solidFill>
                  </a:tcPr>
                </a:tc>
                <a:extLst>
                  <a:ext uri="{0D108BD9-81ED-4DB2-BD59-A6C34878D82A}">
                    <a16:rowId xmlns:a16="http://schemas.microsoft.com/office/drawing/2014/main" val="1996542201"/>
                  </a:ext>
                </a:extLst>
              </a:tr>
              <a:tr h="592115">
                <a:tc>
                  <a:txBody>
                    <a:bodyPr/>
                    <a:lstStyle/>
                    <a:p>
                      <a:r>
                        <a:rPr lang="en-US" dirty="0"/>
                        <a:t>Telecommunications</a:t>
                      </a:r>
                    </a:p>
                  </a:txBody>
                  <a:tcPr/>
                </a:tc>
                <a:tc>
                  <a:txBody>
                    <a:bodyPr/>
                    <a:lstStyle/>
                    <a:p>
                      <a:pPr algn="r"/>
                      <a:r>
                        <a:rPr lang="en-US" dirty="0"/>
                        <a:t>252</a:t>
                      </a:r>
                    </a:p>
                  </a:txBody>
                  <a:tcPr/>
                </a:tc>
                <a:tc>
                  <a:txBody>
                    <a:bodyPr/>
                    <a:lstStyle/>
                    <a:p>
                      <a:pPr algn="r"/>
                      <a:r>
                        <a:rPr lang="en-US" dirty="0"/>
                        <a:t>23.3</a:t>
                      </a:r>
                    </a:p>
                    <a:p>
                      <a:pPr algn="r"/>
                      <a:endParaRPr lang="en-US" dirty="0"/>
                    </a:p>
                  </a:txBody>
                  <a:tcPr/>
                </a:tc>
                <a:extLst>
                  <a:ext uri="{0D108BD9-81ED-4DB2-BD59-A6C34878D82A}">
                    <a16:rowId xmlns:a16="http://schemas.microsoft.com/office/drawing/2014/main" val="3242151573"/>
                  </a:ext>
                </a:extLst>
              </a:tr>
              <a:tr h="592115">
                <a:tc>
                  <a:txBody>
                    <a:bodyPr/>
                    <a:lstStyle/>
                    <a:p>
                      <a:r>
                        <a:rPr lang="en-US" dirty="0"/>
                        <a:t>Food Service</a:t>
                      </a:r>
                    </a:p>
                    <a:p>
                      <a:endParaRPr lang="en-US" dirty="0"/>
                    </a:p>
                  </a:txBody>
                  <a:tcPr/>
                </a:tc>
                <a:tc>
                  <a:txBody>
                    <a:bodyPr/>
                    <a:lstStyle/>
                    <a:p>
                      <a:pPr algn="r"/>
                      <a:r>
                        <a:rPr lang="en-US" dirty="0"/>
                        <a:t>109</a:t>
                      </a:r>
                    </a:p>
                  </a:txBody>
                  <a:tcPr/>
                </a:tc>
                <a:tc>
                  <a:txBody>
                    <a:bodyPr/>
                    <a:lstStyle/>
                    <a:p>
                      <a:pPr algn="r"/>
                      <a:r>
                        <a:rPr lang="en-US" dirty="0"/>
                        <a:t>10.1</a:t>
                      </a:r>
                    </a:p>
                    <a:p>
                      <a:pPr algn="r"/>
                      <a:endParaRPr lang="en-US" dirty="0"/>
                    </a:p>
                  </a:txBody>
                  <a:tcPr/>
                </a:tc>
                <a:extLst>
                  <a:ext uri="{0D108BD9-81ED-4DB2-BD59-A6C34878D82A}">
                    <a16:rowId xmlns:a16="http://schemas.microsoft.com/office/drawing/2014/main" val="4128787587"/>
                  </a:ext>
                </a:extLst>
              </a:tr>
              <a:tr h="592115">
                <a:tc>
                  <a:txBody>
                    <a:bodyPr/>
                    <a:lstStyle/>
                    <a:p>
                      <a:r>
                        <a:rPr lang="en-US" dirty="0" err="1"/>
                        <a:t>Sport_Travel</a:t>
                      </a:r>
                      <a:r>
                        <a:rPr lang="en-US" dirty="0"/>
                        <a:t>_</a:t>
                      </a:r>
                    </a:p>
                    <a:p>
                      <a:r>
                        <a:rPr lang="en-US" dirty="0" err="1"/>
                        <a:t>Enterntain_Hotel</a:t>
                      </a:r>
                      <a:endParaRPr lang="en-US" dirty="0"/>
                    </a:p>
                  </a:txBody>
                  <a:tcPr/>
                </a:tc>
                <a:tc>
                  <a:txBody>
                    <a:bodyPr/>
                    <a:lstStyle/>
                    <a:p>
                      <a:pPr algn="r"/>
                      <a:r>
                        <a:rPr lang="en-US" dirty="0"/>
                        <a:t>65</a:t>
                      </a:r>
                    </a:p>
                  </a:txBody>
                  <a:tcPr/>
                </a:tc>
                <a:tc>
                  <a:txBody>
                    <a:bodyPr/>
                    <a:lstStyle/>
                    <a:p>
                      <a:pPr algn="r"/>
                      <a:r>
                        <a:rPr lang="en-US" dirty="0"/>
                        <a:t>6.02</a:t>
                      </a:r>
                    </a:p>
                  </a:txBody>
                  <a:tcPr/>
                </a:tc>
                <a:extLst>
                  <a:ext uri="{0D108BD9-81ED-4DB2-BD59-A6C34878D82A}">
                    <a16:rowId xmlns:a16="http://schemas.microsoft.com/office/drawing/2014/main" val="798220070"/>
                  </a:ext>
                </a:extLst>
              </a:tr>
              <a:tr h="592115">
                <a:tc>
                  <a:txBody>
                    <a:bodyPr/>
                    <a:lstStyle/>
                    <a:p>
                      <a:r>
                        <a:rPr lang="en-US" dirty="0" err="1"/>
                        <a:t>Food_Convenience_Pharmace</a:t>
                      </a:r>
                      <a:endParaRPr lang="en-US" dirty="0"/>
                    </a:p>
                  </a:txBody>
                  <a:tcPr/>
                </a:tc>
                <a:tc>
                  <a:txBody>
                    <a:bodyPr/>
                    <a:lstStyle/>
                    <a:p>
                      <a:pPr algn="r"/>
                      <a:r>
                        <a:rPr lang="en-US" dirty="0"/>
                        <a:t>65</a:t>
                      </a:r>
                    </a:p>
                  </a:txBody>
                  <a:tcPr/>
                </a:tc>
                <a:tc>
                  <a:txBody>
                    <a:bodyPr/>
                    <a:lstStyle/>
                    <a:p>
                      <a:pPr algn="r"/>
                      <a:r>
                        <a:rPr lang="en-US" dirty="0"/>
                        <a:t>5.46</a:t>
                      </a:r>
                    </a:p>
                  </a:txBody>
                  <a:tcPr/>
                </a:tc>
                <a:extLst>
                  <a:ext uri="{0D108BD9-81ED-4DB2-BD59-A6C34878D82A}">
                    <a16:rowId xmlns:a16="http://schemas.microsoft.com/office/drawing/2014/main" val="2226225489"/>
                  </a:ext>
                </a:extLst>
              </a:tr>
              <a:tr h="449459">
                <a:tc>
                  <a:txBody>
                    <a:bodyPr/>
                    <a:lstStyle/>
                    <a:p>
                      <a:r>
                        <a:rPr lang="en-US" dirty="0"/>
                        <a:t>Clothing &amp; Footwear</a:t>
                      </a:r>
                    </a:p>
                  </a:txBody>
                  <a:tcPr/>
                </a:tc>
                <a:tc>
                  <a:txBody>
                    <a:bodyPr/>
                    <a:lstStyle/>
                    <a:p>
                      <a:pPr algn="r"/>
                      <a:r>
                        <a:rPr lang="en-US" dirty="0"/>
                        <a:t>59</a:t>
                      </a:r>
                    </a:p>
                  </a:txBody>
                  <a:tcPr/>
                </a:tc>
                <a:tc>
                  <a:txBody>
                    <a:bodyPr/>
                    <a:lstStyle/>
                    <a:p>
                      <a:pPr algn="r"/>
                      <a:r>
                        <a:rPr lang="en-US" dirty="0"/>
                        <a:t>2.68</a:t>
                      </a:r>
                    </a:p>
                  </a:txBody>
                  <a:tcPr/>
                </a:tc>
                <a:extLst>
                  <a:ext uri="{0D108BD9-81ED-4DB2-BD59-A6C34878D82A}">
                    <a16:rowId xmlns:a16="http://schemas.microsoft.com/office/drawing/2014/main" val="2977683876"/>
                  </a:ext>
                </a:extLst>
              </a:tr>
            </a:tbl>
          </a:graphicData>
        </a:graphic>
      </p:graphicFrame>
      <p:graphicFrame>
        <p:nvGraphicFramePr>
          <p:cNvPr id="19" name="Table 18">
            <a:extLst>
              <a:ext uri="{FF2B5EF4-FFF2-40B4-BE49-F238E27FC236}">
                <a16:creationId xmlns:a16="http://schemas.microsoft.com/office/drawing/2014/main" id="{ED217E09-D5B6-B149-BB56-4B3A8D41C330}"/>
              </a:ext>
            </a:extLst>
          </p:cNvPr>
          <p:cNvGraphicFramePr>
            <a:graphicFrameLocks noGrp="1"/>
          </p:cNvGraphicFramePr>
          <p:nvPr>
            <p:extLst>
              <p:ext uri="{D42A27DB-BD31-4B8C-83A1-F6EECF244321}">
                <p14:modId xmlns:p14="http://schemas.microsoft.com/office/powerpoint/2010/main" val="3386797769"/>
              </p:ext>
            </p:extLst>
          </p:nvPr>
        </p:nvGraphicFramePr>
        <p:xfrm>
          <a:off x="690614" y="2244150"/>
          <a:ext cx="4108200" cy="2369699"/>
        </p:xfrm>
        <a:graphic>
          <a:graphicData uri="http://schemas.openxmlformats.org/drawingml/2006/table">
            <a:tbl>
              <a:tblPr firstRow="1" bandRow="1">
                <a:tableStyleId>{912C8C85-51F0-491E-9774-3900AFEF0FD7}</a:tableStyleId>
              </a:tblPr>
              <a:tblGrid>
                <a:gridCol w="2120742">
                  <a:extLst>
                    <a:ext uri="{9D8B030D-6E8A-4147-A177-3AD203B41FA5}">
                      <a16:colId xmlns:a16="http://schemas.microsoft.com/office/drawing/2014/main" val="2029225527"/>
                    </a:ext>
                  </a:extLst>
                </a:gridCol>
                <a:gridCol w="1265270">
                  <a:extLst>
                    <a:ext uri="{9D8B030D-6E8A-4147-A177-3AD203B41FA5}">
                      <a16:colId xmlns:a16="http://schemas.microsoft.com/office/drawing/2014/main" val="1338613665"/>
                    </a:ext>
                  </a:extLst>
                </a:gridCol>
                <a:gridCol w="722188">
                  <a:extLst>
                    <a:ext uri="{9D8B030D-6E8A-4147-A177-3AD203B41FA5}">
                      <a16:colId xmlns:a16="http://schemas.microsoft.com/office/drawing/2014/main" val="2067152001"/>
                    </a:ext>
                  </a:extLst>
                </a:gridCol>
              </a:tblGrid>
              <a:tr h="592115">
                <a:tc>
                  <a:txBody>
                    <a:bodyPr/>
                    <a:lstStyle/>
                    <a:p>
                      <a:r>
                        <a:rPr lang="en-US" dirty="0"/>
                        <a:t>Industry</a:t>
                      </a:r>
                    </a:p>
                  </a:txBody>
                  <a:tcPr/>
                </a:tc>
                <a:tc>
                  <a:txBody>
                    <a:bodyPr/>
                    <a:lstStyle/>
                    <a:p>
                      <a:r>
                        <a:rPr lang="en-US" dirty="0"/>
                        <a:t>Count </a:t>
                      </a:r>
                    </a:p>
                    <a:p>
                      <a:r>
                        <a:rPr lang="en-US" dirty="0"/>
                        <a:t>employees</a:t>
                      </a:r>
                    </a:p>
                  </a:txBody>
                  <a:tcPr/>
                </a:tc>
                <a:tc>
                  <a:txBody>
                    <a:bodyPr/>
                    <a:lstStyle/>
                    <a:p>
                      <a:pPr algn="r"/>
                      <a:r>
                        <a:rPr lang="en-US" dirty="0"/>
                        <a:t>%</a:t>
                      </a:r>
                    </a:p>
                    <a:p>
                      <a:endParaRPr lang="en-US" dirty="0"/>
                    </a:p>
                  </a:txBody>
                  <a:tcPr/>
                </a:tc>
                <a:extLst>
                  <a:ext uri="{0D108BD9-81ED-4DB2-BD59-A6C34878D82A}">
                    <a16:rowId xmlns:a16="http://schemas.microsoft.com/office/drawing/2014/main" val="1988490666"/>
                  </a:ext>
                </a:extLst>
              </a:tr>
              <a:tr h="449459">
                <a:tc>
                  <a:txBody>
                    <a:bodyPr/>
                    <a:lstStyle/>
                    <a:p>
                      <a:r>
                        <a:rPr lang="en-US" dirty="0"/>
                        <a:t>Unknown </a:t>
                      </a:r>
                    </a:p>
                  </a:txBody>
                  <a:tcPr>
                    <a:solidFill>
                      <a:srgbClr val="FF7E79"/>
                    </a:solidFill>
                  </a:tcPr>
                </a:tc>
                <a:tc>
                  <a:txBody>
                    <a:bodyPr/>
                    <a:lstStyle/>
                    <a:p>
                      <a:pPr algn="r"/>
                      <a:r>
                        <a:rPr lang="en-US" dirty="0"/>
                        <a:t>920</a:t>
                      </a:r>
                    </a:p>
                  </a:txBody>
                  <a:tcPr>
                    <a:solidFill>
                      <a:srgbClr val="FF7E79"/>
                    </a:solidFill>
                  </a:tcPr>
                </a:tc>
                <a:tc>
                  <a:txBody>
                    <a:bodyPr/>
                    <a:lstStyle/>
                    <a:p>
                      <a:pPr algn="r"/>
                      <a:r>
                        <a:rPr lang="en-US" dirty="0"/>
                        <a:t>85.3</a:t>
                      </a:r>
                    </a:p>
                  </a:txBody>
                  <a:tcPr>
                    <a:solidFill>
                      <a:srgbClr val="FF7E79"/>
                    </a:solidFill>
                  </a:tcPr>
                </a:tc>
                <a:extLst>
                  <a:ext uri="{0D108BD9-81ED-4DB2-BD59-A6C34878D82A}">
                    <a16:rowId xmlns:a16="http://schemas.microsoft.com/office/drawing/2014/main" val="1996542201"/>
                  </a:ext>
                </a:extLst>
              </a:tr>
              <a:tr h="592115">
                <a:tc>
                  <a:txBody>
                    <a:bodyPr/>
                    <a:lstStyle/>
                    <a:p>
                      <a:r>
                        <a:rPr lang="en-US" dirty="0"/>
                        <a:t>Consumer Electronic </a:t>
                      </a:r>
                    </a:p>
                  </a:txBody>
                  <a:tcPr/>
                </a:tc>
                <a:tc>
                  <a:txBody>
                    <a:bodyPr/>
                    <a:lstStyle/>
                    <a:p>
                      <a:pPr algn="r"/>
                      <a:r>
                        <a:rPr lang="en-US" dirty="0"/>
                        <a:t>252</a:t>
                      </a:r>
                    </a:p>
                  </a:txBody>
                  <a:tcPr/>
                </a:tc>
                <a:tc>
                  <a:txBody>
                    <a:bodyPr/>
                    <a:lstStyle/>
                    <a:p>
                      <a:pPr algn="r"/>
                      <a:r>
                        <a:rPr lang="en-US" dirty="0"/>
                        <a:t>3.3</a:t>
                      </a:r>
                    </a:p>
                    <a:p>
                      <a:pPr algn="r"/>
                      <a:endParaRPr lang="en-US" dirty="0"/>
                    </a:p>
                  </a:txBody>
                  <a:tcPr/>
                </a:tc>
                <a:extLst>
                  <a:ext uri="{0D108BD9-81ED-4DB2-BD59-A6C34878D82A}">
                    <a16:rowId xmlns:a16="http://schemas.microsoft.com/office/drawing/2014/main" val="3242151573"/>
                  </a:ext>
                </a:extLst>
              </a:tr>
              <a:tr h="592115">
                <a:tc>
                  <a:txBody>
                    <a:bodyPr/>
                    <a:lstStyle/>
                    <a:p>
                      <a:r>
                        <a:rPr lang="en-US" dirty="0"/>
                        <a:t>Clothing &amp; Footwear</a:t>
                      </a:r>
                    </a:p>
                  </a:txBody>
                  <a:tcPr/>
                </a:tc>
                <a:tc>
                  <a:txBody>
                    <a:bodyPr/>
                    <a:lstStyle/>
                    <a:p>
                      <a:pPr algn="r"/>
                      <a:r>
                        <a:rPr lang="en-US" dirty="0"/>
                        <a:t>109</a:t>
                      </a:r>
                    </a:p>
                  </a:txBody>
                  <a:tcPr/>
                </a:tc>
                <a:tc>
                  <a:txBody>
                    <a:bodyPr/>
                    <a:lstStyle/>
                    <a:p>
                      <a:pPr algn="r"/>
                      <a:r>
                        <a:rPr lang="en-US" dirty="0"/>
                        <a:t>2.4</a:t>
                      </a:r>
                    </a:p>
                    <a:p>
                      <a:pPr algn="r"/>
                      <a:endParaRPr lang="en-US" dirty="0"/>
                    </a:p>
                  </a:txBody>
                  <a:tcPr/>
                </a:tc>
                <a:extLst>
                  <a:ext uri="{0D108BD9-81ED-4DB2-BD59-A6C34878D82A}">
                    <a16:rowId xmlns:a16="http://schemas.microsoft.com/office/drawing/2014/main" val="4128787587"/>
                  </a:ext>
                </a:extLst>
              </a:tr>
            </a:tbl>
          </a:graphicData>
        </a:graphic>
      </p:graphicFrame>
      <p:sp>
        <p:nvSpPr>
          <p:cNvPr id="20" name="Content Placeholder 2">
            <a:extLst>
              <a:ext uri="{FF2B5EF4-FFF2-40B4-BE49-F238E27FC236}">
                <a16:creationId xmlns:a16="http://schemas.microsoft.com/office/drawing/2014/main" id="{15AAFCE0-CBF3-844C-90E1-0D8EA8D653DE}"/>
              </a:ext>
            </a:extLst>
          </p:cNvPr>
          <p:cNvSpPr txBox="1">
            <a:spLocks/>
          </p:cNvSpPr>
          <p:nvPr/>
        </p:nvSpPr>
        <p:spPr>
          <a:xfrm>
            <a:off x="1425590" y="1552656"/>
            <a:ext cx="2414889" cy="660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Wikipedia company list </a:t>
            </a:r>
            <a:r>
              <a:rPr lang="en-US" sz="1800" dirty="0" err="1"/>
              <a:t>Levenshtein</a:t>
            </a:r>
            <a:r>
              <a:rPr lang="en-US" sz="1800" dirty="0"/>
              <a:t> Only  </a:t>
            </a:r>
          </a:p>
        </p:txBody>
      </p:sp>
      <p:sp>
        <p:nvSpPr>
          <p:cNvPr id="3" name="Slide Number Placeholder 2">
            <a:extLst>
              <a:ext uri="{FF2B5EF4-FFF2-40B4-BE49-F238E27FC236}">
                <a16:creationId xmlns:a16="http://schemas.microsoft.com/office/drawing/2014/main" id="{0AAEA3A8-DFC5-3E41-AFD1-E8E57379A5E0}"/>
              </a:ext>
            </a:extLst>
          </p:cNvPr>
          <p:cNvSpPr>
            <a:spLocks noGrp="1"/>
          </p:cNvSpPr>
          <p:nvPr>
            <p:ph type="sldNum" sz="quarter" idx="12"/>
          </p:nvPr>
        </p:nvSpPr>
        <p:spPr/>
        <p:txBody>
          <a:bodyPr/>
          <a:lstStyle/>
          <a:p>
            <a:fld id="{A4CD7737-34F1-429A-83DB-C8771D5BFC14}" type="slidenum">
              <a:rPr lang="en-US" smtClean="0"/>
              <a:t>13</a:t>
            </a:fld>
            <a:endParaRPr lang="en-US"/>
          </a:p>
        </p:txBody>
      </p:sp>
    </p:spTree>
    <p:extLst>
      <p:ext uri="{BB962C8B-B14F-4D97-AF65-F5344CB8AC3E}">
        <p14:creationId xmlns:p14="http://schemas.microsoft.com/office/powerpoint/2010/main" val="718459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E9125225-7DA0-483B-A05E-6B02A934312F}"/>
              </a:ext>
            </a:extLst>
          </p:cNvPr>
          <p:cNvPicPr>
            <a:picLocks noChangeAspect="1"/>
          </p:cNvPicPr>
          <p:nvPr/>
        </p:nvPicPr>
        <p:blipFill rotWithShape="1">
          <a:blip r:embed="rId2">
            <a:extLst>
              <a:ext uri="{28A0092B-C50C-407E-A947-70E740481C1C}">
                <a14:useLocalDpi xmlns:a14="http://schemas.microsoft.com/office/drawing/2010/main" val="0"/>
              </a:ext>
            </a:extLst>
          </a:blip>
          <a:srcRect l="1637" t="1207" r="7648" b="57741"/>
          <a:stretch/>
        </p:blipFill>
        <p:spPr>
          <a:xfrm>
            <a:off x="611468" y="3820813"/>
            <a:ext cx="4262825" cy="2570400"/>
          </a:xfrm>
          <a:prstGeom prst="rect">
            <a:avLst/>
          </a:prstGeom>
        </p:spPr>
      </p:pic>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4919334" y="4735845"/>
            <a:ext cx="1675297" cy="736289"/>
          </a:xfrm>
        </p:spPr>
        <p:txBody>
          <a:bodyPr>
            <a:normAutofit/>
          </a:bodyPr>
          <a:lstStyle/>
          <a:p>
            <a:r>
              <a:rPr lang="en-US" sz="4000" b="1" dirty="0"/>
              <a:t>TF-IDF</a:t>
            </a:r>
            <a:endParaRPr lang="en-US" dirty="0"/>
          </a:p>
        </p:txBody>
      </p:sp>
      <p:sp>
        <p:nvSpPr>
          <p:cNvPr id="8" name="Title 1">
            <a:extLst>
              <a:ext uri="{FF2B5EF4-FFF2-40B4-BE49-F238E27FC236}">
                <a16:creationId xmlns:a16="http://schemas.microsoft.com/office/drawing/2014/main" id="{ECD940AB-2482-4F7A-88EA-A76336CA1057}"/>
              </a:ext>
            </a:extLst>
          </p:cNvPr>
          <p:cNvSpPr txBox="1">
            <a:spLocks/>
          </p:cNvSpPr>
          <p:nvPr/>
        </p:nvSpPr>
        <p:spPr>
          <a:xfrm>
            <a:off x="5063794" y="2362379"/>
            <a:ext cx="1236026" cy="62786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BOW</a:t>
            </a:r>
            <a:endParaRPr lang="en-US" sz="4800" dirty="0"/>
          </a:p>
        </p:txBody>
      </p:sp>
      <p:pic>
        <p:nvPicPr>
          <p:cNvPr id="6" name="Picture 5" descr="A close up of a piece of paper&#10;&#10;Description automatically generated">
            <a:extLst>
              <a:ext uri="{FF2B5EF4-FFF2-40B4-BE49-F238E27FC236}">
                <a16:creationId xmlns:a16="http://schemas.microsoft.com/office/drawing/2014/main" id="{EA8771D0-4D66-4B7D-B635-80728BC54D1F}"/>
              </a:ext>
            </a:extLst>
          </p:cNvPr>
          <p:cNvPicPr>
            <a:picLocks noChangeAspect="1"/>
          </p:cNvPicPr>
          <p:nvPr/>
        </p:nvPicPr>
        <p:blipFill rotWithShape="1">
          <a:blip r:embed="rId3">
            <a:extLst>
              <a:ext uri="{28A0092B-C50C-407E-A947-70E740481C1C}">
                <a14:useLocalDpi xmlns:a14="http://schemas.microsoft.com/office/drawing/2010/main" val="0"/>
              </a:ext>
            </a:extLst>
          </a:blip>
          <a:srcRect l="3168" t="2114" r="6726" b="56732"/>
          <a:stretch/>
        </p:blipFill>
        <p:spPr>
          <a:xfrm>
            <a:off x="663218" y="1420008"/>
            <a:ext cx="4256116" cy="2134583"/>
          </a:xfrm>
          <a:prstGeom prst="rect">
            <a:avLst/>
          </a:prstGeom>
        </p:spPr>
      </p:pic>
      <p:sp>
        <p:nvSpPr>
          <p:cNvPr id="7" name="TextBox 6">
            <a:extLst>
              <a:ext uri="{FF2B5EF4-FFF2-40B4-BE49-F238E27FC236}">
                <a16:creationId xmlns:a16="http://schemas.microsoft.com/office/drawing/2014/main" id="{7FB4C559-0B07-4C12-A596-AD7BFFA3CC2F}"/>
              </a:ext>
            </a:extLst>
          </p:cNvPr>
          <p:cNvSpPr txBox="1"/>
          <p:nvPr/>
        </p:nvSpPr>
        <p:spPr>
          <a:xfrm>
            <a:off x="6883945" y="2362379"/>
            <a:ext cx="5308055" cy="3046988"/>
          </a:xfrm>
          <a:prstGeom prst="rect">
            <a:avLst/>
          </a:prstGeom>
          <a:noFill/>
        </p:spPr>
        <p:txBody>
          <a:bodyPr wrap="square" rtlCol="0">
            <a:spAutoFit/>
          </a:bodyPr>
          <a:lstStyle/>
          <a:p>
            <a:r>
              <a:rPr lang="en-US" sz="3200" dirty="0"/>
              <a:t>BOW and TF-IDF helped us in the feature generation process:</a:t>
            </a:r>
          </a:p>
          <a:p>
            <a:pPr marL="342900" indent="-342900">
              <a:buFont typeface="Arial" panose="020B0604020202020204" pitchFamily="34" charset="0"/>
              <a:buChar char="•"/>
            </a:pPr>
            <a:r>
              <a:rPr lang="en-US" sz="3200" dirty="0"/>
              <a:t>Number of languages spoken</a:t>
            </a:r>
          </a:p>
          <a:p>
            <a:pPr marL="342900" indent="-342900">
              <a:buFont typeface="Arial" panose="020B0604020202020204" pitchFamily="34" charset="0"/>
              <a:buChar char="•"/>
            </a:pPr>
            <a:r>
              <a:rPr lang="en-US" sz="3200" dirty="0"/>
              <a:t>Highest educational degree</a:t>
            </a:r>
          </a:p>
        </p:txBody>
      </p:sp>
      <p:sp>
        <p:nvSpPr>
          <p:cNvPr id="3" name="Slide Number Placeholder 2">
            <a:extLst>
              <a:ext uri="{FF2B5EF4-FFF2-40B4-BE49-F238E27FC236}">
                <a16:creationId xmlns:a16="http://schemas.microsoft.com/office/drawing/2014/main" id="{15D6ABFF-5F72-42EA-B6E3-6C9C192AF98D}"/>
              </a:ext>
            </a:extLst>
          </p:cNvPr>
          <p:cNvSpPr>
            <a:spLocks noGrp="1"/>
          </p:cNvSpPr>
          <p:nvPr>
            <p:ph type="sldNum" sz="quarter" idx="12"/>
          </p:nvPr>
        </p:nvSpPr>
        <p:spPr/>
        <p:txBody>
          <a:bodyPr/>
          <a:lstStyle/>
          <a:p>
            <a:fld id="{A4CD7737-34F1-429A-83DB-C8771D5BFC14}" type="slidenum">
              <a:rPr lang="en-US" smtClean="0"/>
              <a:t>14</a:t>
            </a:fld>
            <a:endParaRPr lang="en-US"/>
          </a:p>
        </p:txBody>
      </p:sp>
      <p:sp>
        <p:nvSpPr>
          <p:cNvPr id="10" name="Rectangle 9">
            <a:extLst>
              <a:ext uri="{FF2B5EF4-FFF2-40B4-BE49-F238E27FC236}">
                <a16:creationId xmlns:a16="http://schemas.microsoft.com/office/drawing/2014/main" id="{A50B50D4-5C46-E544-BADB-202821D2505A}"/>
              </a:ext>
            </a:extLst>
          </p:cNvPr>
          <p:cNvSpPr/>
          <p:nvPr/>
        </p:nvSpPr>
        <p:spPr>
          <a:xfrm>
            <a:off x="524803" y="436015"/>
            <a:ext cx="10828997" cy="769441"/>
          </a:xfrm>
          <a:prstGeom prst="rect">
            <a:avLst/>
          </a:prstGeom>
        </p:spPr>
        <p:txBody>
          <a:bodyPr wrap="square">
            <a:spAutoFit/>
          </a:bodyPr>
          <a:lstStyle/>
          <a:p>
            <a:r>
              <a:rPr lang="en-US" sz="4400" dirty="0"/>
              <a:t>Feature Engineering (Bag-of-Words)</a:t>
            </a:r>
          </a:p>
        </p:txBody>
      </p:sp>
      <p:sp>
        <p:nvSpPr>
          <p:cNvPr id="11" name="Rounded Rectangle 10">
            <a:extLst>
              <a:ext uri="{FF2B5EF4-FFF2-40B4-BE49-F238E27FC236}">
                <a16:creationId xmlns:a16="http://schemas.microsoft.com/office/drawing/2014/main" id="{BA7DE773-B7F9-A644-A80B-D29C5D9BDF4C}"/>
              </a:ext>
            </a:extLst>
          </p:cNvPr>
          <p:cNvSpPr/>
          <p:nvPr/>
        </p:nvSpPr>
        <p:spPr>
          <a:xfrm>
            <a:off x="1194099" y="1904104"/>
            <a:ext cx="774549" cy="23666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51F7FC2-75F2-0345-A41A-7F26362C7BAE}"/>
              </a:ext>
            </a:extLst>
          </p:cNvPr>
          <p:cNvSpPr/>
          <p:nvPr/>
        </p:nvSpPr>
        <p:spPr>
          <a:xfrm>
            <a:off x="3272205" y="3332700"/>
            <a:ext cx="774549" cy="23666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A19AE80C-B36E-DD44-B6A5-2DD2145E4F52}"/>
              </a:ext>
            </a:extLst>
          </p:cNvPr>
          <p:cNvSpPr/>
          <p:nvPr/>
        </p:nvSpPr>
        <p:spPr>
          <a:xfrm>
            <a:off x="3295599" y="4460118"/>
            <a:ext cx="774549" cy="23666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497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7375" y="498672"/>
            <a:ext cx="6985000" cy="659993"/>
          </a:xfrm>
        </p:spPr>
        <p:txBody>
          <a:bodyPr>
            <a:normAutofit fontScale="90000"/>
          </a:bodyPr>
          <a:lstStyle/>
          <a:p>
            <a:r>
              <a:rPr lang="en-US" b="1" dirty="0"/>
              <a:t>Feature Engineering - Grouping</a:t>
            </a:r>
            <a:endParaRPr lang="en-US" dirty="0"/>
          </a:p>
        </p:txBody>
      </p:sp>
      <p:sp>
        <p:nvSpPr>
          <p:cNvPr id="13" name="Arrow: Right 12">
            <a:extLst>
              <a:ext uri="{FF2B5EF4-FFF2-40B4-BE49-F238E27FC236}">
                <a16:creationId xmlns:a16="http://schemas.microsoft.com/office/drawing/2014/main" id="{2D46B3CD-AF9D-493F-A5FF-3A7AF6984AC7}"/>
              </a:ext>
            </a:extLst>
          </p:cNvPr>
          <p:cNvSpPr/>
          <p:nvPr/>
        </p:nvSpPr>
        <p:spPr>
          <a:xfrm>
            <a:off x="6636509" y="3725515"/>
            <a:ext cx="1297630" cy="630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876649D-5141-447D-B6F1-B5FE779CA59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9260"/>
          <a:stretch/>
        </p:blipFill>
        <p:spPr>
          <a:xfrm>
            <a:off x="8342573" y="1716852"/>
            <a:ext cx="2444395" cy="4643809"/>
          </a:xfrm>
          <a:prstGeom prst="rect">
            <a:avLst/>
          </a:prstGeom>
        </p:spPr>
      </p:pic>
      <p:pic>
        <p:nvPicPr>
          <p:cNvPr id="6" name="Graphic 5">
            <a:extLst>
              <a:ext uri="{FF2B5EF4-FFF2-40B4-BE49-F238E27FC236}">
                <a16:creationId xmlns:a16="http://schemas.microsoft.com/office/drawing/2014/main" id="{90C155D4-7A3D-433E-A083-F3B3FF57641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0384"/>
          <a:stretch/>
        </p:blipFill>
        <p:spPr>
          <a:xfrm>
            <a:off x="1548958" y="1716852"/>
            <a:ext cx="4906706" cy="4589689"/>
          </a:xfrm>
          <a:prstGeom prst="rect">
            <a:avLst/>
          </a:prstGeom>
        </p:spPr>
      </p:pic>
      <p:sp>
        <p:nvSpPr>
          <p:cNvPr id="7" name="TextBox 6">
            <a:extLst>
              <a:ext uri="{FF2B5EF4-FFF2-40B4-BE49-F238E27FC236}">
                <a16:creationId xmlns:a16="http://schemas.microsoft.com/office/drawing/2014/main" id="{88CA27AE-47B0-4679-AFD7-BC42163BC53F}"/>
              </a:ext>
            </a:extLst>
          </p:cNvPr>
          <p:cNvSpPr txBox="1"/>
          <p:nvPr/>
        </p:nvSpPr>
        <p:spPr>
          <a:xfrm>
            <a:off x="1792351" y="6364971"/>
            <a:ext cx="68182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Consolidated low count features to increase interpretability</a:t>
            </a:r>
          </a:p>
        </p:txBody>
      </p:sp>
      <p:sp>
        <p:nvSpPr>
          <p:cNvPr id="3" name="Slide Number Placeholder 2">
            <a:extLst>
              <a:ext uri="{FF2B5EF4-FFF2-40B4-BE49-F238E27FC236}">
                <a16:creationId xmlns:a16="http://schemas.microsoft.com/office/drawing/2014/main" id="{8834EB76-21C3-4D21-8253-F91162E7FA43}"/>
              </a:ext>
            </a:extLst>
          </p:cNvPr>
          <p:cNvSpPr>
            <a:spLocks noGrp="1"/>
          </p:cNvSpPr>
          <p:nvPr>
            <p:ph type="sldNum" sz="quarter" idx="12"/>
          </p:nvPr>
        </p:nvSpPr>
        <p:spPr/>
        <p:txBody>
          <a:bodyPr/>
          <a:lstStyle/>
          <a:p>
            <a:fld id="{A4CD7737-34F1-429A-83DB-C8771D5BFC14}" type="slidenum">
              <a:rPr lang="en-US" smtClean="0"/>
              <a:t>15</a:t>
            </a:fld>
            <a:endParaRPr lang="en-US"/>
          </a:p>
        </p:txBody>
      </p:sp>
      <p:sp>
        <p:nvSpPr>
          <p:cNvPr id="5" name="TextBox 4">
            <a:extLst>
              <a:ext uri="{FF2B5EF4-FFF2-40B4-BE49-F238E27FC236}">
                <a16:creationId xmlns:a16="http://schemas.microsoft.com/office/drawing/2014/main" id="{B82181E8-EE99-44FC-AE9F-A3FEC4BFFAF1}"/>
              </a:ext>
            </a:extLst>
          </p:cNvPr>
          <p:cNvSpPr txBox="1"/>
          <p:nvPr/>
        </p:nvSpPr>
        <p:spPr>
          <a:xfrm>
            <a:off x="1464136" y="1347520"/>
            <a:ext cx="5231477" cy="369332"/>
          </a:xfrm>
          <a:prstGeom prst="rect">
            <a:avLst/>
          </a:prstGeom>
          <a:noFill/>
        </p:spPr>
        <p:txBody>
          <a:bodyPr wrap="square" rtlCol="0">
            <a:spAutoFit/>
          </a:bodyPr>
          <a:lstStyle/>
          <a:p>
            <a:r>
              <a:rPr lang="en-US" b="1" dirty="0"/>
              <a:t>Country where educational degree was studied in</a:t>
            </a:r>
          </a:p>
        </p:txBody>
      </p:sp>
    </p:spTree>
    <p:extLst>
      <p:ext uri="{BB962C8B-B14F-4D97-AF65-F5344CB8AC3E}">
        <p14:creationId xmlns:p14="http://schemas.microsoft.com/office/powerpoint/2010/main" val="263450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587375" y="531573"/>
            <a:ext cx="10515600" cy="570575"/>
          </a:xfrm>
        </p:spPr>
        <p:txBody>
          <a:bodyPr>
            <a:noAutofit/>
          </a:bodyPr>
          <a:lstStyle/>
          <a:p>
            <a:r>
              <a:rPr lang="en-US" b="1" dirty="0"/>
              <a:t>Methodology – Feature Engineering Summary</a:t>
            </a:r>
          </a:p>
        </p:txBody>
      </p:sp>
      <p:sp>
        <p:nvSpPr>
          <p:cNvPr id="3" name="Content Placeholder 2">
            <a:extLst>
              <a:ext uri="{FF2B5EF4-FFF2-40B4-BE49-F238E27FC236}">
                <a16:creationId xmlns:a16="http://schemas.microsoft.com/office/drawing/2014/main" id="{2D368332-E01E-D849-A044-5203E9372C12}"/>
              </a:ext>
            </a:extLst>
          </p:cNvPr>
          <p:cNvSpPr>
            <a:spLocks noGrp="1"/>
          </p:cNvSpPr>
          <p:nvPr>
            <p:ph idx="1"/>
          </p:nvPr>
        </p:nvSpPr>
        <p:spPr>
          <a:xfrm>
            <a:off x="5123629" y="5114925"/>
            <a:ext cx="2933238" cy="1456617"/>
          </a:xfrm>
        </p:spPr>
        <p:txBody>
          <a:bodyPr>
            <a:normAutofit fontScale="92500" lnSpcReduction="10000"/>
          </a:bodyPr>
          <a:lstStyle/>
          <a:p>
            <a:pPr marL="0" indent="0">
              <a:buNone/>
            </a:pPr>
            <a:r>
              <a:rPr lang="en-US" dirty="0"/>
              <a:t>Final Model Set </a:t>
            </a:r>
          </a:p>
          <a:p>
            <a:pPr marL="0" indent="0">
              <a:buNone/>
            </a:pPr>
            <a:r>
              <a:rPr lang="en-US" sz="2000" dirty="0"/>
              <a:t>11 Feature groups</a:t>
            </a:r>
          </a:p>
          <a:p>
            <a:r>
              <a:rPr lang="en-US" sz="1700" dirty="0"/>
              <a:t>61 Numeric features</a:t>
            </a:r>
          </a:p>
          <a:p>
            <a:r>
              <a:rPr lang="en-US" sz="1700" dirty="0"/>
              <a:t>7 Categorical features</a:t>
            </a:r>
          </a:p>
          <a:p>
            <a:endParaRPr lang="en-US" sz="2400" dirty="0"/>
          </a:p>
          <a:p>
            <a:pPr lvl="1"/>
            <a:endParaRPr lang="en-US" sz="2000" dirty="0"/>
          </a:p>
          <a:p>
            <a:endParaRPr lang="en-US" sz="2400" dirty="0"/>
          </a:p>
          <a:p>
            <a:endParaRPr lang="en-US" sz="2400" dirty="0"/>
          </a:p>
          <a:p>
            <a:endParaRPr lang="en-US" sz="2400" dirty="0"/>
          </a:p>
          <a:p>
            <a:endParaRPr lang="en-US" sz="2400" dirty="0"/>
          </a:p>
          <a:p>
            <a:pPr lvl="2"/>
            <a:endParaRPr lang="en-US" sz="1600" dirty="0"/>
          </a:p>
          <a:p>
            <a:pPr lvl="1"/>
            <a:endParaRPr lang="en-US" sz="2000" dirty="0"/>
          </a:p>
          <a:p>
            <a:endParaRPr lang="en-US" sz="2400" dirty="0"/>
          </a:p>
        </p:txBody>
      </p:sp>
      <p:sp>
        <p:nvSpPr>
          <p:cNvPr id="52" name="Content Placeholder 2">
            <a:extLst>
              <a:ext uri="{FF2B5EF4-FFF2-40B4-BE49-F238E27FC236}">
                <a16:creationId xmlns:a16="http://schemas.microsoft.com/office/drawing/2014/main" id="{6AEEAD83-B88C-400D-9CFD-029F7EB6C3A7}"/>
              </a:ext>
            </a:extLst>
          </p:cNvPr>
          <p:cNvSpPr txBox="1">
            <a:spLocks/>
          </p:cNvSpPr>
          <p:nvPr/>
        </p:nvSpPr>
        <p:spPr>
          <a:xfrm>
            <a:off x="8106972" y="1231902"/>
            <a:ext cx="3780228" cy="455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Example Final Modeling Features</a:t>
            </a:r>
          </a:p>
        </p:txBody>
      </p:sp>
      <p:sp>
        <p:nvSpPr>
          <p:cNvPr id="4" name="Slide Number Placeholder 3">
            <a:extLst>
              <a:ext uri="{FF2B5EF4-FFF2-40B4-BE49-F238E27FC236}">
                <a16:creationId xmlns:a16="http://schemas.microsoft.com/office/drawing/2014/main" id="{6C427221-7D7A-4DAA-8956-8F2BC37FB9E8}"/>
              </a:ext>
            </a:extLst>
          </p:cNvPr>
          <p:cNvSpPr>
            <a:spLocks noGrp="1"/>
          </p:cNvSpPr>
          <p:nvPr>
            <p:ph type="sldNum" sz="quarter" idx="12"/>
          </p:nvPr>
        </p:nvSpPr>
        <p:spPr/>
        <p:txBody>
          <a:bodyPr/>
          <a:lstStyle/>
          <a:p>
            <a:fld id="{A4CD7737-34F1-429A-83DB-C8771D5BFC14}" type="slidenum">
              <a:rPr lang="en-US" smtClean="0"/>
              <a:t>16</a:t>
            </a:fld>
            <a:endParaRPr lang="en-US" dirty="0"/>
          </a:p>
        </p:txBody>
      </p:sp>
      <p:pic>
        <p:nvPicPr>
          <p:cNvPr id="27" name="Picture 26">
            <a:extLst>
              <a:ext uri="{FF2B5EF4-FFF2-40B4-BE49-F238E27FC236}">
                <a16:creationId xmlns:a16="http://schemas.microsoft.com/office/drawing/2014/main" id="{3794761F-C76C-B54E-A90C-91A7A9CE8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66" y="1721980"/>
            <a:ext cx="4076288" cy="33929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7E34E735-EC9D-B746-AD6C-D99A1A4109BE}"/>
              </a:ext>
            </a:extLst>
          </p:cNvPr>
          <p:cNvGraphicFramePr>
            <a:graphicFrameLocks noGrp="1"/>
          </p:cNvGraphicFramePr>
          <p:nvPr>
            <p:extLst>
              <p:ext uri="{D42A27DB-BD31-4B8C-83A1-F6EECF244321}">
                <p14:modId xmlns:p14="http://schemas.microsoft.com/office/powerpoint/2010/main" val="499175267"/>
              </p:ext>
            </p:extLst>
          </p:nvPr>
        </p:nvGraphicFramePr>
        <p:xfrm>
          <a:off x="8393943" y="1687131"/>
          <a:ext cx="2638381" cy="4108480"/>
        </p:xfrm>
        <a:graphic>
          <a:graphicData uri="http://schemas.openxmlformats.org/drawingml/2006/table">
            <a:tbl>
              <a:tblPr firstRow="1" bandRow="1">
                <a:tableStyleId>{912C8C85-51F0-491E-9774-3900AFEF0FD7}</a:tableStyleId>
              </a:tblPr>
              <a:tblGrid>
                <a:gridCol w="2638381">
                  <a:extLst>
                    <a:ext uri="{9D8B030D-6E8A-4147-A177-3AD203B41FA5}">
                      <a16:colId xmlns:a16="http://schemas.microsoft.com/office/drawing/2014/main" val="740694469"/>
                    </a:ext>
                  </a:extLst>
                </a:gridCol>
              </a:tblGrid>
              <a:tr h="410848">
                <a:tc>
                  <a:txBody>
                    <a:bodyPr/>
                    <a:lstStyle/>
                    <a:p>
                      <a:r>
                        <a:rPr lang="en-US" dirty="0" err="1"/>
                        <a:t>knowledge_and_skills</a:t>
                      </a:r>
                      <a:endParaRPr lang="en-US" dirty="0"/>
                    </a:p>
                  </a:txBody>
                  <a:tcPr/>
                </a:tc>
                <a:extLst>
                  <a:ext uri="{0D108BD9-81ED-4DB2-BD59-A6C34878D82A}">
                    <a16:rowId xmlns:a16="http://schemas.microsoft.com/office/drawing/2014/main" val="1603406373"/>
                  </a:ext>
                </a:extLst>
              </a:tr>
              <a:tr h="410848">
                <a:tc>
                  <a:txBody>
                    <a:bodyPr/>
                    <a:lstStyle/>
                    <a:p>
                      <a:r>
                        <a:rPr lang="en-US" dirty="0" err="1"/>
                        <a:t>trilingual_flag</a:t>
                      </a:r>
                      <a:endParaRPr lang="en-US" dirty="0"/>
                    </a:p>
                  </a:txBody>
                  <a:tcPr/>
                </a:tc>
                <a:extLst>
                  <a:ext uri="{0D108BD9-81ED-4DB2-BD59-A6C34878D82A}">
                    <a16:rowId xmlns:a16="http://schemas.microsoft.com/office/drawing/2014/main" val="273276792"/>
                  </a:ext>
                </a:extLst>
              </a:tr>
              <a:tr h="410848">
                <a:tc>
                  <a:txBody>
                    <a:bodyPr/>
                    <a:lstStyle/>
                    <a:p>
                      <a:r>
                        <a:rPr lang="en-US" dirty="0" err="1"/>
                        <a:t>volunteer_exp</a:t>
                      </a:r>
                      <a:endParaRPr lang="en-US" dirty="0"/>
                    </a:p>
                  </a:txBody>
                  <a:tcPr/>
                </a:tc>
                <a:extLst>
                  <a:ext uri="{0D108BD9-81ED-4DB2-BD59-A6C34878D82A}">
                    <a16:rowId xmlns:a16="http://schemas.microsoft.com/office/drawing/2014/main" val="3128286516"/>
                  </a:ext>
                </a:extLst>
              </a:tr>
              <a:tr h="410848">
                <a:tc>
                  <a:txBody>
                    <a:bodyPr/>
                    <a:lstStyle/>
                    <a:p>
                      <a:r>
                        <a:rPr lang="en-US" dirty="0" err="1"/>
                        <a:t>problem_solving</a:t>
                      </a:r>
                      <a:endParaRPr lang="en-US" dirty="0"/>
                    </a:p>
                  </a:txBody>
                  <a:tcPr/>
                </a:tc>
                <a:extLst>
                  <a:ext uri="{0D108BD9-81ED-4DB2-BD59-A6C34878D82A}">
                    <a16:rowId xmlns:a16="http://schemas.microsoft.com/office/drawing/2014/main" val="2961073455"/>
                  </a:ext>
                </a:extLst>
              </a:tr>
              <a:tr h="410848">
                <a:tc>
                  <a:txBody>
                    <a:bodyPr/>
                    <a:lstStyle/>
                    <a:p>
                      <a:r>
                        <a:rPr lang="en-US" b="1" dirty="0" err="1">
                          <a:solidFill>
                            <a:schemeClr val="bg1"/>
                          </a:solidFill>
                        </a:rPr>
                        <a:t>job_tenure_general</a:t>
                      </a:r>
                      <a:endParaRPr lang="en-US" b="1" dirty="0">
                        <a:solidFill>
                          <a:schemeClr val="bg1"/>
                        </a:solidFill>
                      </a:endParaRPr>
                    </a:p>
                  </a:txBody>
                  <a:tcPr>
                    <a:solidFill>
                      <a:srgbClr val="70AD47"/>
                    </a:solidFill>
                  </a:tcPr>
                </a:tc>
                <a:extLst>
                  <a:ext uri="{0D108BD9-81ED-4DB2-BD59-A6C34878D82A}">
                    <a16:rowId xmlns:a16="http://schemas.microsoft.com/office/drawing/2014/main" val="970973818"/>
                  </a:ext>
                </a:extLst>
              </a:tr>
              <a:tr h="410848">
                <a:tc>
                  <a:txBody>
                    <a:bodyPr/>
                    <a:lstStyle/>
                    <a:p>
                      <a:r>
                        <a:rPr lang="en-US" dirty="0" err="1"/>
                        <a:t>job_hopper</a:t>
                      </a:r>
                      <a:endParaRPr lang="en-US" dirty="0"/>
                    </a:p>
                  </a:txBody>
                  <a:tcPr/>
                </a:tc>
                <a:extLst>
                  <a:ext uri="{0D108BD9-81ED-4DB2-BD59-A6C34878D82A}">
                    <a16:rowId xmlns:a16="http://schemas.microsoft.com/office/drawing/2014/main" val="440567372"/>
                  </a:ext>
                </a:extLst>
              </a:tr>
              <a:tr h="410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shortest_tenure</a:t>
                      </a:r>
                      <a:r>
                        <a:rPr lang="en-US" dirty="0"/>
                        <a:t> </a:t>
                      </a:r>
                    </a:p>
                  </a:txBody>
                  <a:tcPr/>
                </a:tc>
                <a:extLst>
                  <a:ext uri="{0D108BD9-81ED-4DB2-BD59-A6C34878D82A}">
                    <a16:rowId xmlns:a16="http://schemas.microsoft.com/office/drawing/2014/main" val="2228762661"/>
                  </a:ext>
                </a:extLst>
              </a:tr>
              <a:tr h="410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chemeClr val="bg1"/>
                          </a:solidFill>
                        </a:rPr>
                        <a:t>education_level</a:t>
                      </a:r>
                      <a:endParaRPr lang="en-US" dirty="0"/>
                    </a:p>
                  </a:txBody>
                  <a:tcPr>
                    <a:solidFill>
                      <a:srgbClr val="70AD47"/>
                    </a:solidFill>
                  </a:tcPr>
                </a:tc>
                <a:extLst>
                  <a:ext uri="{0D108BD9-81ED-4DB2-BD59-A6C34878D82A}">
                    <a16:rowId xmlns:a16="http://schemas.microsoft.com/office/drawing/2014/main" val="1125131520"/>
                  </a:ext>
                </a:extLst>
              </a:tr>
              <a:tr h="410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flag_hd_highschool</a:t>
                      </a:r>
                      <a:endParaRPr lang="en-US" dirty="0"/>
                    </a:p>
                  </a:txBody>
                  <a:tcPr/>
                </a:tc>
                <a:extLst>
                  <a:ext uri="{0D108BD9-81ED-4DB2-BD59-A6C34878D82A}">
                    <a16:rowId xmlns:a16="http://schemas.microsoft.com/office/drawing/2014/main" val="1325775226"/>
                  </a:ext>
                </a:extLst>
              </a:tr>
              <a:tr h="410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highest_degree</a:t>
                      </a:r>
                      <a:endParaRPr lang="en-US" dirty="0"/>
                    </a:p>
                  </a:txBody>
                  <a:tcPr/>
                </a:tc>
                <a:extLst>
                  <a:ext uri="{0D108BD9-81ED-4DB2-BD59-A6C34878D82A}">
                    <a16:rowId xmlns:a16="http://schemas.microsoft.com/office/drawing/2014/main" val="2660116614"/>
                  </a:ext>
                </a:extLst>
              </a:tr>
            </a:tbl>
          </a:graphicData>
        </a:graphic>
      </p:graphicFrame>
      <p:cxnSp>
        <p:nvCxnSpPr>
          <p:cNvPr id="9" name="Straight Arrow Connector 8">
            <a:extLst>
              <a:ext uri="{FF2B5EF4-FFF2-40B4-BE49-F238E27FC236}">
                <a16:creationId xmlns:a16="http://schemas.microsoft.com/office/drawing/2014/main" id="{3CF420D6-F2F5-244C-BFAD-80EAA537E72D}"/>
              </a:ext>
            </a:extLst>
          </p:cNvPr>
          <p:cNvCxnSpPr>
            <a:cxnSpLocks/>
          </p:cNvCxnSpPr>
          <p:nvPr/>
        </p:nvCxnSpPr>
        <p:spPr>
          <a:xfrm flipV="1">
            <a:off x="4786554" y="1847692"/>
            <a:ext cx="3607389" cy="114915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E79296-0150-7C41-8786-05E222E9A94F}"/>
              </a:ext>
            </a:extLst>
          </p:cNvPr>
          <p:cNvCxnSpPr>
            <a:cxnSpLocks/>
          </p:cNvCxnSpPr>
          <p:nvPr/>
        </p:nvCxnSpPr>
        <p:spPr>
          <a:xfrm flipV="1">
            <a:off x="4786554" y="3557589"/>
            <a:ext cx="3607389" cy="10071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473979F-6C69-5340-BCCE-CFBE93B7C460}"/>
              </a:ext>
            </a:extLst>
          </p:cNvPr>
          <p:cNvCxnSpPr>
            <a:cxnSpLocks/>
          </p:cNvCxnSpPr>
          <p:nvPr/>
        </p:nvCxnSpPr>
        <p:spPr>
          <a:xfrm>
            <a:off x="4786554" y="3886200"/>
            <a:ext cx="3607389" cy="902494"/>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64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1352985" y="2844964"/>
            <a:ext cx="10515600" cy="423946"/>
          </a:xfrm>
        </p:spPr>
        <p:txBody>
          <a:bodyPr vert="horz" lIns="91440" tIns="45720" rIns="91440" bIns="45720" rtlCol="0" anchor="ctr">
            <a:noAutofit/>
          </a:bodyPr>
          <a:lstStyle/>
          <a:p>
            <a:r>
              <a:rPr lang="en-US" sz="6000" b="1" dirty="0"/>
              <a:t>Machine Learning Pipeline</a:t>
            </a:r>
          </a:p>
        </p:txBody>
      </p:sp>
      <p:sp>
        <p:nvSpPr>
          <p:cNvPr id="3" name="Slide Number Placeholder 2">
            <a:extLst>
              <a:ext uri="{FF2B5EF4-FFF2-40B4-BE49-F238E27FC236}">
                <a16:creationId xmlns:a16="http://schemas.microsoft.com/office/drawing/2014/main" id="{1518AC62-09A0-404E-BBD1-B27819A90C36}"/>
              </a:ext>
            </a:extLst>
          </p:cNvPr>
          <p:cNvSpPr>
            <a:spLocks noGrp="1"/>
          </p:cNvSpPr>
          <p:nvPr>
            <p:ph type="sldNum" sz="quarter" idx="12"/>
          </p:nvPr>
        </p:nvSpPr>
        <p:spPr/>
        <p:txBody>
          <a:bodyPr/>
          <a:lstStyle/>
          <a:p>
            <a:fld id="{A4CD7737-34F1-429A-83DB-C8771D5BFC14}" type="slidenum">
              <a:rPr lang="en-US" smtClean="0"/>
              <a:t>17</a:t>
            </a:fld>
            <a:endParaRPr lang="en-US"/>
          </a:p>
        </p:txBody>
      </p:sp>
    </p:spTree>
    <p:extLst>
      <p:ext uri="{BB962C8B-B14F-4D97-AF65-F5344CB8AC3E}">
        <p14:creationId xmlns:p14="http://schemas.microsoft.com/office/powerpoint/2010/main" val="3915831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587375" y="442538"/>
            <a:ext cx="11142663" cy="865036"/>
          </a:xfrm>
        </p:spPr>
        <p:txBody>
          <a:bodyPr>
            <a:noAutofit/>
          </a:bodyPr>
          <a:lstStyle/>
          <a:p>
            <a:r>
              <a:rPr lang="en-US" b="1" dirty="0"/>
              <a:t>Machine Learning Modeling - Workflow</a:t>
            </a:r>
          </a:p>
        </p:txBody>
      </p:sp>
      <p:sp>
        <p:nvSpPr>
          <p:cNvPr id="28" name="Content Placeholder 2">
            <a:extLst>
              <a:ext uri="{FF2B5EF4-FFF2-40B4-BE49-F238E27FC236}">
                <a16:creationId xmlns:a16="http://schemas.microsoft.com/office/drawing/2014/main" id="{1776623F-D039-224B-B3F2-B6BAEA0E229A}"/>
              </a:ext>
            </a:extLst>
          </p:cNvPr>
          <p:cNvSpPr>
            <a:spLocks noGrp="1"/>
          </p:cNvSpPr>
          <p:nvPr>
            <p:ph idx="1"/>
          </p:nvPr>
        </p:nvSpPr>
        <p:spPr>
          <a:xfrm>
            <a:off x="7186612" y="1307574"/>
            <a:ext cx="5005387" cy="5477429"/>
          </a:xfrm>
        </p:spPr>
        <p:txBody>
          <a:bodyPr>
            <a:normAutofit fontScale="92500" lnSpcReduction="10000"/>
          </a:bodyPr>
          <a:lstStyle/>
          <a:p>
            <a:r>
              <a:rPr lang="en-US" sz="2000" dirty="0"/>
              <a:t>Data </a:t>
            </a:r>
            <a:r>
              <a:rPr lang="en-US" altLang="zh-CN" sz="2000" dirty="0"/>
              <a:t>splitting</a:t>
            </a:r>
            <a:r>
              <a:rPr lang="zh-CN" altLang="en-US" sz="2000" dirty="0"/>
              <a:t> </a:t>
            </a:r>
            <a:endParaRPr lang="en-CA" altLang="zh-CN" sz="2000" dirty="0"/>
          </a:p>
          <a:p>
            <a:pPr lvl="1">
              <a:buFont typeface="Courier New" panose="02070309020205020404" pitchFamily="49" charset="0"/>
              <a:buChar char="o"/>
            </a:pPr>
            <a:r>
              <a:rPr lang="en-US" sz="1800" dirty="0"/>
              <a:t>80/20 </a:t>
            </a:r>
            <a:r>
              <a:rPr lang="en-US" altLang="zh-CN" sz="1800" dirty="0"/>
              <a:t>train-test</a:t>
            </a:r>
            <a:r>
              <a:rPr lang="zh-CN" altLang="en-US" sz="1800" dirty="0"/>
              <a:t> </a:t>
            </a:r>
            <a:endParaRPr lang="en-US" sz="1800" dirty="0"/>
          </a:p>
          <a:p>
            <a:r>
              <a:rPr lang="en-US" sz="2000" dirty="0"/>
              <a:t>Preprocessing: </a:t>
            </a:r>
          </a:p>
          <a:p>
            <a:pPr lvl="1">
              <a:buFont typeface="Courier New" panose="02070309020205020404" pitchFamily="49" charset="0"/>
              <a:buChar char="o"/>
            </a:pPr>
            <a:r>
              <a:rPr lang="en-US" altLang="zh-CN" sz="1800" dirty="0"/>
              <a:t>O</a:t>
            </a:r>
            <a:r>
              <a:rPr lang="en-US" sz="1800" dirty="0"/>
              <a:t>ne hot encod</a:t>
            </a:r>
            <a:r>
              <a:rPr lang="en-US" altLang="zh-CN" sz="1800" dirty="0"/>
              <a:t>ing,</a:t>
            </a:r>
            <a:r>
              <a:rPr lang="zh-CN" altLang="en-US" sz="1800" dirty="0"/>
              <a:t> </a:t>
            </a:r>
            <a:r>
              <a:rPr lang="en-US" altLang="zh-CN" sz="1800" dirty="0"/>
              <a:t>S</a:t>
            </a:r>
            <a:r>
              <a:rPr lang="en-US" sz="1800" dirty="0"/>
              <a:t>tandardization</a:t>
            </a:r>
            <a:r>
              <a:rPr lang="en-US" altLang="zh-CN" sz="1800" dirty="0"/>
              <a:t>,</a:t>
            </a:r>
            <a:r>
              <a:rPr lang="zh-CN" altLang="en-US" sz="1800" dirty="0"/>
              <a:t> </a:t>
            </a:r>
            <a:r>
              <a:rPr lang="en-US" altLang="zh-CN" sz="1800" dirty="0"/>
              <a:t>Imputation</a:t>
            </a:r>
            <a:endParaRPr lang="en-CA" altLang="zh-CN" sz="1800" dirty="0"/>
          </a:p>
          <a:p>
            <a:r>
              <a:rPr lang="en-US" sz="2000" dirty="0"/>
              <a:t>Feature </a:t>
            </a:r>
            <a:r>
              <a:rPr lang="en-US" altLang="zh-CN" sz="2000" dirty="0"/>
              <a:t>s</a:t>
            </a:r>
            <a:r>
              <a:rPr lang="en-US" sz="2000" dirty="0"/>
              <a:t>election</a:t>
            </a:r>
          </a:p>
          <a:p>
            <a:pPr lvl="1">
              <a:buFont typeface="Courier New" panose="02070309020205020404" pitchFamily="49" charset="0"/>
              <a:buChar char="o"/>
            </a:pPr>
            <a:r>
              <a:rPr lang="en-US" altLang="zh-CN" sz="1800" dirty="0"/>
              <a:t>L1</a:t>
            </a:r>
            <a:r>
              <a:rPr lang="zh-CN" altLang="en-US" sz="1800" dirty="0"/>
              <a:t> </a:t>
            </a:r>
            <a:r>
              <a:rPr lang="en-US" altLang="zh-CN" sz="1800" dirty="0"/>
              <a:t>regularization,</a:t>
            </a:r>
            <a:r>
              <a:rPr lang="zh-CN" altLang="en-US" sz="1800" dirty="0"/>
              <a:t> </a:t>
            </a:r>
            <a:r>
              <a:rPr lang="en-US" altLang="zh-CN" sz="1800" dirty="0"/>
              <a:t>RFE</a:t>
            </a:r>
            <a:endParaRPr lang="en-CA" altLang="zh-CN" sz="1800" dirty="0"/>
          </a:p>
          <a:p>
            <a:r>
              <a:rPr lang="en-US" altLang="zh-CN" sz="2000" dirty="0"/>
              <a:t>Hyperparameter</a:t>
            </a:r>
            <a:r>
              <a:rPr lang="zh-CN" altLang="en-US" sz="2000" dirty="0"/>
              <a:t> </a:t>
            </a:r>
            <a:r>
              <a:rPr lang="en-US" altLang="zh-CN" sz="2000" dirty="0"/>
              <a:t>tuning</a:t>
            </a:r>
            <a:r>
              <a:rPr lang="zh-CN" altLang="en-US" sz="2000" dirty="0"/>
              <a:t> </a:t>
            </a:r>
            <a:endParaRPr lang="en-CA" altLang="zh-CN" sz="2000" dirty="0"/>
          </a:p>
          <a:p>
            <a:pPr lvl="1">
              <a:buFont typeface="Courier New" panose="02070309020205020404" pitchFamily="49" charset="0"/>
              <a:buChar char="o"/>
            </a:pPr>
            <a:r>
              <a:rPr lang="en-US" altLang="zh-CN" sz="1800" dirty="0"/>
              <a:t>Classifiers:</a:t>
            </a:r>
            <a:r>
              <a:rPr lang="zh-CN" altLang="en-US" sz="1800" dirty="0"/>
              <a:t> </a:t>
            </a:r>
            <a:r>
              <a:rPr lang="en-US" altLang="zh-CN" sz="1800" dirty="0"/>
              <a:t>Dummy,</a:t>
            </a:r>
            <a:r>
              <a:rPr lang="zh-CN" altLang="en-US" sz="1800" dirty="0"/>
              <a:t> </a:t>
            </a:r>
            <a:r>
              <a:rPr lang="en-US" altLang="zh-CN" sz="1800" dirty="0"/>
              <a:t>Logistic</a:t>
            </a:r>
            <a:r>
              <a:rPr lang="zh-CN" altLang="en-US" sz="1800" dirty="0"/>
              <a:t> </a:t>
            </a:r>
            <a:r>
              <a:rPr lang="en-US" altLang="zh-CN" sz="1800" dirty="0"/>
              <a:t>Regression,</a:t>
            </a:r>
            <a:r>
              <a:rPr lang="zh-CN" altLang="en-US" sz="1800" dirty="0"/>
              <a:t> </a:t>
            </a:r>
            <a:endParaRPr lang="en-CA" altLang="zh-CN" sz="1800" dirty="0"/>
          </a:p>
          <a:p>
            <a:pPr marL="457200" lvl="1" indent="0">
              <a:buNone/>
            </a:pPr>
            <a:r>
              <a:rPr lang="zh-CN" altLang="en-US" sz="1800" dirty="0"/>
              <a:t>     </a:t>
            </a:r>
            <a:r>
              <a:rPr lang="en-US" altLang="zh-CN" sz="1800" dirty="0"/>
              <a:t>SVM,</a:t>
            </a:r>
            <a:r>
              <a:rPr lang="zh-CN" altLang="en-US" sz="1800" dirty="0"/>
              <a:t> </a:t>
            </a:r>
            <a:r>
              <a:rPr lang="en-US" altLang="zh-CN" sz="1800" dirty="0"/>
              <a:t>Random</a:t>
            </a:r>
            <a:r>
              <a:rPr lang="zh-CN" altLang="en-US" sz="1800" dirty="0"/>
              <a:t> </a:t>
            </a:r>
            <a:r>
              <a:rPr lang="en-US" altLang="zh-CN" sz="1800" dirty="0"/>
              <a:t>Forest,</a:t>
            </a:r>
            <a:r>
              <a:rPr lang="zh-CN" altLang="en-US" sz="1800" dirty="0"/>
              <a:t> </a:t>
            </a:r>
            <a:r>
              <a:rPr lang="en-US" altLang="zh-CN" sz="1800" dirty="0" err="1"/>
              <a:t>XGBoost</a:t>
            </a:r>
            <a:r>
              <a:rPr lang="en-US" altLang="zh-CN" sz="1800" dirty="0"/>
              <a:t>,</a:t>
            </a:r>
            <a:r>
              <a:rPr lang="zh-CN" altLang="en-US" sz="1800" dirty="0"/>
              <a:t> </a:t>
            </a:r>
            <a:r>
              <a:rPr lang="en-US" altLang="zh-CN" sz="1800" dirty="0"/>
              <a:t>LGBM,</a:t>
            </a:r>
            <a:r>
              <a:rPr lang="zh-CN" altLang="en-US" sz="1800" dirty="0"/>
              <a:t> </a:t>
            </a:r>
            <a:endParaRPr lang="en-CA" altLang="zh-CN" sz="1800" dirty="0"/>
          </a:p>
          <a:p>
            <a:pPr marL="457200" lvl="1" indent="0">
              <a:buNone/>
            </a:pPr>
            <a:r>
              <a:rPr lang="zh-CN" altLang="en-US" sz="1800" dirty="0"/>
              <a:t>     </a:t>
            </a:r>
            <a:r>
              <a:rPr lang="en-US" altLang="zh-CN" sz="1800" dirty="0"/>
              <a:t>Multi-layer</a:t>
            </a:r>
            <a:r>
              <a:rPr lang="zh-CN" altLang="en-US" sz="1800" dirty="0"/>
              <a:t> </a:t>
            </a:r>
            <a:r>
              <a:rPr lang="en-US" altLang="zh-CN" sz="1800" dirty="0"/>
              <a:t>perceptron</a:t>
            </a:r>
            <a:r>
              <a:rPr lang="zh-CN" altLang="en-US" sz="1800" dirty="0"/>
              <a:t> </a:t>
            </a:r>
            <a:endParaRPr lang="en-CA" altLang="zh-CN" sz="1800" dirty="0"/>
          </a:p>
          <a:p>
            <a:pPr lvl="1">
              <a:buFont typeface="Courier New" panose="02070309020205020404" pitchFamily="49" charset="0"/>
              <a:buChar char="o"/>
            </a:pPr>
            <a:r>
              <a:rPr lang="en-US" altLang="zh-CN" sz="1800" dirty="0"/>
              <a:t>Handle</a:t>
            </a:r>
            <a:r>
              <a:rPr lang="zh-CN" altLang="en-US" sz="1800" dirty="0"/>
              <a:t> </a:t>
            </a:r>
            <a:r>
              <a:rPr lang="en-US" altLang="zh-CN" sz="1800" dirty="0"/>
              <a:t>imbalance</a:t>
            </a:r>
            <a:r>
              <a:rPr lang="zh-CN" altLang="en-US" sz="1800" dirty="0"/>
              <a:t> </a:t>
            </a:r>
            <a:r>
              <a:rPr lang="en-US" altLang="zh-CN" sz="1800" dirty="0"/>
              <a:t>data:</a:t>
            </a:r>
            <a:r>
              <a:rPr lang="zh-CN" altLang="en-US" sz="1800" dirty="0"/>
              <a:t> </a:t>
            </a:r>
            <a:r>
              <a:rPr lang="en-US" altLang="zh-CN" sz="1800" dirty="0"/>
              <a:t>tune</a:t>
            </a:r>
            <a:r>
              <a:rPr lang="zh-CN" altLang="en-US" sz="1800" dirty="0"/>
              <a:t> </a:t>
            </a:r>
            <a:r>
              <a:rPr lang="en-US" altLang="zh-CN" sz="1800" b="1" dirty="0" err="1"/>
              <a:t>class_weight</a:t>
            </a:r>
            <a:r>
              <a:rPr lang="zh-CN" altLang="en-US" sz="1800" b="1" dirty="0"/>
              <a:t> </a:t>
            </a:r>
            <a:endParaRPr lang="en-CA" altLang="zh-CN" sz="1800" b="1" dirty="0"/>
          </a:p>
          <a:p>
            <a:r>
              <a:rPr lang="en-US" altLang="zh-CN" sz="2000" dirty="0"/>
              <a:t>Model</a:t>
            </a:r>
            <a:r>
              <a:rPr lang="zh-CN" altLang="en-US" sz="2000" dirty="0"/>
              <a:t> </a:t>
            </a:r>
            <a:r>
              <a:rPr lang="en-US" altLang="zh-CN" sz="2000" dirty="0"/>
              <a:t>selection</a:t>
            </a:r>
          </a:p>
          <a:p>
            <a:pPr lvl="1">
              <a:buFont typeface="Courier New" panose="02070309020205020404" pitchFamily="49" charset="0"/>
              <a:buChar char="o"/>
            </a:pPr>
            <a:r>
              <a:rPr lang="en-US" altLang="zh-CN" sz="1800" dirty="0"/>
              <a:t>Key</a:t>
            </a:r>
            <a:r>
              <a:rPr lang="zh-CN" altLang="en-US" sz="1800" dirty="0"/>
              <a:t> </a:t>
            </a:r>
            <a:r>
              <a:rPr lang="en-US" altLang="zh-CN" sz="1800" dirty="0"/>
              <a:t>metric:</a:t>
            </a:r>
            <a:r>
              <a:rPr lang="zh-CN" altLang="en-US" sz="1800" dirty="0"/>
              <a:t> </a:t>
            </a:r>
            <a:r>
              <a:rPr lang="en-US" altLang="zh-CN" sz="1800" b="1" dirty="0"/>
              <a:t>F1</a:t>
            </a:r>
            <a:r>
              <a:rPr lang="zh-CN" altLang="en-US" sz="1800" b="1" dirty="0"/>
              <a:t> </a:t>
            </a:r>
            <a:r>
              <a:rPr lang="en-US" altLang="zh-CN" sz="1800" b="1" dirty="0"/>
              <a:t>score</a:t>
            </a:r>
            <a:r>
              <a:rPr lang="zh-CN" altLang="en-US" sz="1800" b="1" dirty="0"/>
              <a:t> </a:t>
            </a:r>
            <a:r>
              <a:rPr lang="en-US" altLang="zh-CN" sz="1800" dirty="0"/>
              <a:t>(due</a:t>
            </a:r>
            <a:r>
              <a:rPr lang="zh-CN" altLang="en-US" sz="1800" dirty="0"/>
              <a:t> </a:t>
            </a:r>
            <a:r>
              <a:rPr lang="en-US" altLang="zh-CN" sz="1800" dirty="0"/>
              <a:t>to</a:t>
            </a:r>
            <a:r>
              <a:rPr lang="zh-CN" altLang="en-US" sz="1800" dirty="0"/>
              <a:t> </a:t>
            </a:r>
            <a:r>
              <a:rPr lang="en-US" altLang="zh-CN" sz="1800" dirty="0"/>
              <a:t>imbalance</a:t>
            </a:r>
            <a:r>
              <a:rPr lang="zh-CN" altLang="en-US" sz="1800" dirty="0"/>
              <a:t> </a:t>
            </a:r>
            <a:r>
              <a:rPr lang="en-US" altLang="zh-CN" sz="1800" dirty="0"/>
              <a:t>dataset)</a:t>
            </a:r>
          </a:p>
          <a:p>
            <a:pPr lvl="2">
              <a:buFont typeface="Wingdings" pitchFamily="2" charset="2"/>
              <a:buChar char="§"/>
            </a:pPr>
            <a:r>
              <a:rPr lang="en-US" altLang="zh-CN" sz="1800" dirty="0"/>
              <a:t>Cross-validation</a:t>
            </a:r>
            <a:r>
              <a:rPr lang="zh-CN" altLang="en-US" sz="1800" dirty="0"/>
              <a:t> </a:t>
            </a:r>
            <a:r>
              <a:rPr lang="en-US" altLang="zh-CN" sz="1800" dirty="0"/>
              <a:t>scores</a:t>
            </a:r>
            <a:r>
              <a:rPr lang="zh-CN" altLang="en-US" sz="1800" dirty="0"/>
              <a:t> </a:t>
            </a:r>
            <a:r>
              <a:rPr lang="en-US" altLang="zh-CN" sz="1800" dirty="0"/>
              <a:t>and</a:t>
            </a:r>
            <a:r>
              <a:rPr lang="zh-CN" altLang="en-US" sz="1800" dirty="0"/>
              <a:t> </a:t>
            </a:r>
            <a:r>
              <a:rPr lang="en-US" altLang="zh-CN" sz="1800" dirty="0"/>
              <a:t>error</a:t>
            </a:r>
            <a:r>
              <a:rPr lang="zh-CN" altLang="en-US" sz="1800" dirty="0"/>
              <a:t> </a:t>
            </a:r>
            <a:r>
              <a:rPr lang="en-US" altLang="zh-CN" sz="1800" dirty="0"/>
              <a:t>bar</a:t>
            </a:r>
            <a:r>
              <a:rPr lang="zh-CN" altLang="en-US" sz="1800" dirty="0"/>
              <a:t>   </a:t>
            </a:r>
            <a:r>
              <a:rPr lang="en-US" altLang="zh-CN" sz="1800" dirty="0"/>
              <a:t>(many</a:t>
            </a:r>
            <a:r>
              <a:rPr lang="zh-CN" altLang="en-US" sz="1800" dirty="0"/>
              <a:t> </a:t>
            </a:r>
            <a:r>
              <a:rPr lang="en-US" altLang="zh-CN" sz="1800" dirty="0"/>
              <a:t>iterations)</a:t>
            </a:r>
            <a:endParaRPr lang="en-CA" altLang="zh-CN" sz="1800" dirty="0"/>
          </a:p>
          <a:p>
            <a:pPr lvl="2">
              <a:buFont typeface="Wingdings" pitchFamily="2" charset="2"/>
              <a:buChar char="§"/>
            </a:pPr>
            <a:r>
              <a:rPr lang="en-US" altLang="zh-CN" sz="1800" dirty="0"/>
              <a:t>test</a:t>
            </a:r>
            <a:r>
              <a:rPr lang="zh-CN" altLang="en-US" sz="1800" dirty="0"/>
              <a:t> </a:t>
            </a:r>
            <a:r>
              <a:rPr lang="en-US" altLang="zh-CN" sz="1800" dirty="0"/>
              <a:t>scores</a:t>
            </a:r>
            <a:r>
              <a:rPr lang="zh-CN" altLang="en-US" sz="1800" dirty="0"/>
              <a:t> </a:t>
            </a:r>
            <a:r>
              <a:rPr lang="en-US" altLang="zh-CN" sz="1800" dirty="0"/>
              <a:t>(final</a:t>
            </a:r>
            <a:r>
              <a:rPr lang="zh-CN" altLang="en-US" sz="1800" dirty="0"/>
              <a:t> </a:t>
            </a:r>
            <a:r>
              <a:rPr lang="en-US" altLang="zh-CN" sz="1800" dirty="0"/>
              <a:t>step)</a:t>
            </a:r>
            <a:endParaRPr lang="en-US" sz="1800" dirty="0"/>
          </a:p>
          <a:p>
            <a:r>
              <a:rPr lang="en-US" altLang="zh-CN" sz="2000" dirty="0"/>
              <a:t>Feature</a:t>
            </a:r>
            <a:r>
              <a:rPr lang="zh-CN" altLang="en-US" sz="2000" dirty="0"/>
              <a:t> </a:t>
            </a:r>
            <a:r>
              <a:rPr lang="en-US" altLang="zh-CN" sz="2000" dirty="0"/>
              <a:t>experiment</a:t>
            </a:r>
            <a:r>
              <a:rPr lang="zh-CN" altLang="en-US" sz="2000" dirty="0"/>
              <a:t> </a:t>
            </a:r>
            <a:endParaRPr lang="en-US" sz="2000" dirty="0"/>
          </a:p>
        </p:txBody>
      </p:sp>
      <p:pic>
        <p:nvPicPr>
          <p:cNvPr id="6" name="Picture 5">
            <a:extLst>
              <a:ext uri="{FF2B5EF4-FFF2-40B4-BE49-F238E27FC236}">
                <a16:creationId xmlns:a16="http://schemas.microsoft.com/office/drawing/2014/main" id="{BD333D92-AD89-5D47-962C-5934159B3DD1}"/>
              </a:ext>
            </a:extLst>
          </p:cNvPr>
          <p:cNvPicPr>
            <a:picLocks noChangeAspect="1"/>
          </p:cNvPicPr>
          <p:nvPr/>
        </p:nvPicPr>
        <p:blipFill>
          <a:blip r:embed="rId3"/>
          <a:stretch>
            <a:fillRect/>
          </a:stretch>
        </p:blipFill>
        <p:spPr>
          <a:xfrm>
            <a:off x="615951" y="1307574"/>
            <a:ext cx="7044958" cy="5283719"/>
          </a:xfrm>
          <a:prstGeom prst="rect">
            <a:avLst/>
          </a:prstGeom>
        </p:spPr>
      </p:pic>
      <p:sp>
        <p:nvSpPr>
          <p:cNvPr id="3" name="Slide Number Placeholder 2">
            <a:extLst>
              <a:ext uri="{FF2B5EF4-FFF2-40B4-BE49-F238E27FC236}">
                <a16:creationId xmlns:a16="http://schemas.microsoft.com/office/drawing/2014/main" id="{5167A737-7656-C64D-A512-C288A5C55F3A}"/>
              </a:ext>
            </a:extLst>
          </p:cNvPr>
          <p:cNvSpPr>
            <a:spLocks noGrp="1"/>
          </p:cNvSpPr>
          <p:nvPr>
            <p:ph type="sldNum" sz="quarter" idx="12"/>
          </p:nvPr>
        </p:nvSpPr>
        <p:spPr/>
        <p:txBody>
          <a:bodyPr/>
          <a:lstStyle/>
          <a:p>
            <a:fld id="{A4CD7737-34F1-429A-83DB-C8771D5BFC14}" type="slidenum">
              <a:rPr lang="en-US" smtClean="0"/>
              <a:t>18</a:t>
            </a:fld>
            <a:endParaRPr lang="en-US"/>
          </a:p>
        </p:txBody>
      </p:sp>
    </p:spTree>
    <p:extLst>
      <p:ext uri="{BB962C8B-B14F-4D97-AF65-F5344CB8AC3E}">
        <p14:creationId xmlns:p14="http://schemas.microsoft.com/office/powerpoint/2010/main" val="390354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600281" y="540243"/>
            <a:ext cx="10981189" cy="570575"/>
          </a:xfrm>
        </p:spPr>
        <p:txBody>
          <a:bodyPr>
            <a:noAutofit/>
          </a:bodyPr>
          <a:lstStyle/>
          <a:p>
            <a:r>
              <a:rPr lang="en-US" b="1" dirty="0"/>
              <a:t>Machine Learning Modeling -</a:t>
            </a:r>
            <a:r>
              <a:rPr lang="zh-CN" altLang="en-US" b="1" dirty="0"/>
              <a:t> </a:t>
            </a:r>
            <a:r>
              <a:rPr lang="en-US" b="1" dirty="0"/>
              <a:t>Feature Selection</a:t>
            </a:r>
          </a:p>
        </p:txBody>
      </p:sp>
      <p:sp>
        <p:nvSpPr>
          <p:cNvPr id="16" name="Content Placeholder 2">
            <a:extLst>
              <a:ext uri="{FF2B5EF4-FFF2-40B4-BE49-F238E27FC236}">
                <a16:creationId xmlns:a16="http://schemas.microsoft.com/office/drawing/2014/main" id="{B2F0509B-2848-FB49-A60A-7759CBE2B983}"/>
              </a:ext>
            </a:extLst>
          </p:cNvPr>
          <p:cNvSpPr txBox="1">
            <a:spLocks/>
          </p:cNvSpPr>
          <p:nvPr/>
        </p:nvSpPr>
        <p:spPr>
          <a:xfrm>
            <a:off x="1079728" y="4830003"/>
            <a:ext cx="3978048" cy="8353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zh-CN" dirty="0"/>
              <a:t>9</a:t>
            </a:r>
            <a:r>
              <a:rPr lang="zh-CN" altLang="en-US" dirty="0"/>
              <a:t> </a:t>
            </a:r>
            <a:r>
              <a:rPr lang="en-US" altLang="zh-CN" dirty="0"/>
              <a:t>features</a:t>
            </a:r>
            <a:r>
              <a:rPr lang="zh-CN" altLang="en-US" dirty="0"/>
              <a:t> </a:t>
            </a:r>
            <a:r>
              <a:rPr lang="en-US" altLang="zh-CN" dirty="0"/>
              <a:t>selected</a:t>
            </a:r>
          </a:p>
          <a:p>
            <a:pPr lvl="1"/>
            <a:r>
              <a:rPr lang="en-US" altLang="zh-CN" dirty="0"/>
              <a:t>All</a:t>
            </a:r>
            <a:r>
              <a:rPr lang="zh-CN" altLang="en-US" dirty="0"/>
              <a:t> </a:t>
            </a:r>
            <a:r>
              <a:rPr lang="en-US" altLang="zh-CN" dirty="0"/>
              <a:t>features</a:t>
            </a:r>
            <a:r>
              <a:rPr lang="zh-CN" altLang="en-US" dirty="0"/>
              <a:t> </a:t>
            </a:r>
            <a:r>
              <a:rPr lang="en-US" altLang="zh-CN" dirty="0"/>
              <a:t>make</a:t>
            </a:r>
            <a:r>
              <a:rPr lang="zh-CN" altLang="en-US" dirty="0"/>
              <a:t> </a:t>
            </a:r>
            <a:r>
              <a:rPr lang="en-US" altLang="zh-CN" dirty="0"/>
              <a:t>sense</a:t>
            </a:r>
            <a:r>
              <a:rPr lang="zh-CN" altLang="en-US" dirty="0"/>
              <a:t>  </a:t>
            </a:r>
            <a:endParaRPr lang="en-US" dirty="0"/>
          </a:p>
        </p:txBody>
      </p:sp>
      <p:sp>
        <p:nvSpPr>
          <p:cNvPr id="10" name="Content Placeholder 2">
            <a:extLst>
              <a:ext uri="{FF2B5EF4-FFF2-40B4-BE49-F238E27FC236}">
                <a16:creationId xmlns:a16="http://schemas.microsoft.com/office/drawing/2014/main" id="{6E7E703D-1CE9-9447-A994-C853D49115B3}"/>
              </a:ext>
            </a:extLst>
          </p:cNvPr>
          <p:cNvSpPr txBox="1">
            <a:spLocks/>
          </p:cNvSpPr>
          <p:nvPr/>
        </p:nvSpPr>
        <p:spPr>
          <a:xfrm>
            <a:off x="8694060" y="1268964"/>
            <a:ext cx="1063839" cy="537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REFCV</a:t>
            </a:r>
            <a:endParaRPr lang="en-US" b="1" dirty="0"/>
          </a:p>
        </p:txBody>
      </p:sp>
      <p:grpSp>
        <p:nvGrpSpPr>
          <p:cNvPr id="14" name="Group 13">
            <a:extLst>
              <a:ext uri="{FF2B5EF4-FFF2-40B4-BE49-F238E27FC236}">
                <a16:creationId xmlns:a16="http://schemas.microsoft.com/office/drawing/2014/main" id="{2289C494-8B0A-524C-B394-C8EF3AA599D3}"/>
              </a:ext>
            </a:extLst>
          </p:cNvPr>
          <p:cNvGrpSpPr/>
          <p:nvPr/>
        </p:nvGrpSpPr>
        <p:grpSpPr>
          <a:xfrm>
            <a:off x="6263767" y="1638815"/>
            <a:ext cx="5841381" cy="3045935"/>
            <a:chOff x="5974037" y="1411575"/>
            <a:chExt cx="6265851" cy="3358271"/>
          </a:xfrm>
        </p:grpSpPr>
        <p:sp>
          <p:nvSpPr>
            <p:cNvPr id="13" name="Content Placeholder 2">
              <a:extLst>
                <a:ext uri="{FF2B5EF4-FFF2-40B4-BE49-F238E27FC236}">
                  <a16:creationId xmlns:a16="http://schemas.microsoft.com/office/drawing/2014/main" id="{4F036821-870D-F847-9538-40FE3B1ECB54}"/>
                </a:ext>
              </a:extLst>
            </p:cNvPr>
            <p:cNvSpPr txBox="1">
              <a:spLocks/>
            </p:cNvSpPr>
            <p:nvPr/>
          </p:nvSpPr>
          <p:spPr>
            <a:xfrm>
              <a:off x="6062179" y="4406270"/>
              <a:ext cx="6177709" cy="3635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 </a:t>
              </a:r>
              <a:r>
                <a:rPr lang="en-US" sz="1600" dirty="0"/>
                <a:t>Only showing 20 features</a:t>
              </a:r>
              <a:endParaRPr lang="en-US" sz="2000" dirty="0"/>
            </a:p>
          </p:txBody>
        </p:sp>
        <p:grpSp>
          <p:nvGrpSpPr>
            <p:cNvPr id="9" name="Group 8">
              <a:extLst>
                <a:ext uri="{FF2B5EF4-FFF2-40B4-BE49-F238E27FC236}">
                  <a16:creationId xmlns:a16="http://schemas.microsoft.com/office/drawing/2014/main" id="{485D1D6A-00EE-6641-BD63-A43560C0550F}"/>
                </a:ext>
              </a:extLst>
            </p:cNvPr>
            <p:cNvGrpSpPr/>
            <p:nvPr/>
          </p:nvGrpSpPr>
          <p:grpSpPr>
            <a:xfrm>
              <a:off x="5974037" y="1411575"/>
              <a:ext cx="6217962" cy="2954140"/>
              <a:chOff x="6110833" y="1296489"/>
              <a:chExt cx="6081167" cy="2677048"/>
            </a:xfrm>
          </p:grpSpPr>
          <p:grpSp>
            <p:nvGrpSpPr>
              <p:cNvPr id="6" name="Group 5">
                <a:extLst>
                  <a:ext uri="{FF2B5EF4-FFF2-40B4-BE49-F238E27FC236}">
                    <a16:creationId xmlns:a16="http://schemas.microsoft.com/office/drawing/2014/main" id="{5FB3F37A-7569-F54F-9637-637B1EF312B2}"/>
                  </a:ext>
                </a:extLst>
              </p:cNvPr>
              <p:cNvGrpSpPr/>
              <p:nvPr/>
            </p:nvGrpSpPr>
            <p:grpSpPr>
              <a:xfrm>
                <a:off x="6243872" y="1343417"/>
                <a:ext cx="5948128" cy="2630119"/>
                <a:chOff x="5970128" y="3975416"/>
                <a:chExt cx="5768462" cy="2337365"/>
              </a:xfrm>
            </p:grpSpPr>
            <p:pic>
              <p:nvPicPr>
                <p:cNvPr id="12" name="Picture 11" descr="A screenshot of a cell phone&#10;&#10;Description automatically generated">
                  <a:extLst>
                    <a:ext uri="{FF2B5EF4-FFF2-40B4-BE49-F238E27FC236}">
                      <a16:creationId xmlns:a16="http://schemas.microsoft.com/office/drawing/2014/main" id="{C9BC0C2E-52CF-43FA-8C55-2F13067A3AA0}"/>
                    </a:ext>
                  </a:extLst>
                </p:cNvPr>
                <p:cNvPicPr>
                  <a:picLocks noChangeAspect="1"/>
                </p:cNvPicPr>
                <p:nvPr/>
              </p:nvPicPr>
              <p:blipFill rotWithShape="1">
                <a:blip r:embed="rId3">
                  <a:extLst>
                    <a:ext uri="{28A0092B-C50C-407E-A947-70E740481C1C}">
                      <a14:useLocalDpi xmlns:a14="http://schemas.microsoft.com/office/drawing/2010/main" val="0"/>
                    </a:ext>
                  </a:extLst>
                </a:blip>
                <a:srcRect l="2426" t="1703" b="2822"/>
                <a:stretch/>
              </p:blipFill>
              <p:spPr>
                <a:xfrm>
                  <a:off x="5970128" y="3975416"/>
                  <a:ext cx="5768462" cy="2337365"/>
                </a:xfrm>
                <a:prstGeom prst="rect">
                  <a:avLst/>
                </a:prstGeom>
              </p:spPr>
            </p:pic>
            <p:sp>
              <p:nvSpPr>
                <p:cNvPr id="29" name="Oval 28">
                  <a:extLst>
                    <a:ext uri="{FF2B5EF4-FFF2-40B4-BE49-F238E27FC236}">
                      <a16:creationId xmlns:a16="http://schemas.microsoft.com/office/drawing/2014/main" id="{A7F8866C-711B-B549-B114-E3E979F7762D}"/>
                    </a:ext>
                  </a:extLst>
                </p:cNvPr>
                <p:cNvSpPr/>
                <p:nvPr/>
              </p:nvSpPr>
              <p:spPr>
                <a:xfrm flipV="1">
                  <a:off x="10722063" y="5123468"/>
                  <a:ext cx="122940" cy="1212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1DA9933-3348-F441-A7A6-6A80253A6260}"/>
                    </a:ext>
                  </a:extLst>
                </p:cNvPr>
                <p:cNvSpPr/>
                <p:nvPr/>
              </p:nvSpPr>
              <p:spPr>
                <a:xfrm flipV="1">
                  <a:off x="8021970" y="4896159"/>
                  <a:ext cx="122940" cy="1212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272B43-E1EC-804A-A2FF-AA267BDE0601}"/>
                    </a:ext>
                  </a:extLst>
                </p:cNvPr>
                <p:cNvSpPr/>
                <p:nvPr/>
              </p:nvSpPr>
              <p:spPr>
                <a:xfrm flipV="1">
                  <a:off x="10722063" y="4896159"/>
                  <a:ext cx="122940" cy="1212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085F3E-DB6C-41FE-8B65-9722F9173F03}"/>
                    </a:ext>
                  </a:extLst>
                </p:cNvPr>
                <p:cNvSpPr/>
                <p:nvPr/>
              </p:nvSpPr>
              <p:spPr>
                <a:xfrm flipV="1">
                  <a:off x="8030363" y="5123468"/>
                  <a:ext cx="122940" cy="1212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0F76229E-A3B7-7343-BBA7-89F7E0BAFB00}"/>
                  </a:ext>
                </a:extLst>
              </p:cNvPr>
              <p:cNvSpPr/>
              <p:nvPr/>
            </p:nvSpPr>
            <p:spPr>
              <a:xfrm>
                <a:off x="6110833" y="1296489"/>
                <a:ext cx="162384" cy="2677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4FA700C7-BE80-3E45-A206-758E3489652D}"/>
              </a:ext>
            </a:extLst>
          </p:cNvPr>
          <p:cNvGrpSpPr/>
          <p:nvPr/>
        </p:nvGrpSpPr>
        <p:grpSpPr>
          <a:xfrm>
            <a:off x="532980" y="1681679"/>
            <a:ext cx="5637079" cy="2662180"/>
            <a:chOff x="112277" y="1296489"/>
            <a:chExt cx="5983724" cy="3333568"/>
          </a:xfrm>
        </p:grpSpPr>
        <p:grpSp>
          <p:nvGrpSpPr>
            <p:cNvPr id="4" name="Group 3">
              <a:extLst>
                <a:ext uri="{FF2B5EF4-FFF2-40B4-BE49-F238E27FC236}">
                  <a16:creationId xmlns:a16="http://schemas.microsoft.com/office/drawing/2014/main" id="{C9EDB16D-14B2-6A4F-B47F-E3D96D49BAF4}"/>
                </a:ext>
              </a:extLst>
            </p:cNvPr>
            <p:cNvGrpSpPr/>
            <p:nvPr/>
          </p:nvGrpSpPr>
          <p:grpSpPr>
            <a:xfrm>
              <a:off x="222497" y="1296489"/>
              <a:ext cx="5873504" cy="3270441"/>
              <a:chOff x="6145417" y="864771"/>
              <a:chExt cx="5688685" cy="2559387"/>
            </a:xfrm>
          </p:grpSpPr>
          <p:pic>
            <p:nvPicPr>
              <p:cNvPr id="5" name="Picture 4" descr="A screenshot of a cell phone&#10;&#10;Description automatically generated">
                <a:extLst>
                  <a:ext uri="{FF2B5EF4-FFF2-40B4-BE49-F238E27FC236}">
                    <a16:creationId xmlns:a16="http://schemas.microsoft.com/office/drawing/2014/main" id="{DCBAA402-539F-4B6A-B0F8-AB4A4D0582EB}"/>
                  </a:ext>
                </a:extLst>
              </p:cNvPr>
              <p:cNvPicPr>
                <a:picLocks noChangeAspect="1"/>
              </p:cNvPicPr>
              <p:nvPr/>
            </p:nvPicPr>
            <p:blipFill rotWithShape="1">
              <a:blip r:embed="rId4">
                <a:extLst>
                  <a:ext uri="{28A0092B-C50C-407E-A947-70E740481C1C}">
                    <a14:useLocalDpi xmlns:a14="http://schemas.microsoft.com/office/drawing/2010/main" val="0"/>
                  </a:ext>
                </a:extLst>
              </a:blip>
              <a:srcRect l="2743" r="212" b="1893"/>
              <a:stretch/>
            </p:blipFill>
            <p:spPr>
              <a:xfrm>
                <a:off x="6145417" y="864771"/>
                <a:ext cx="5688685" cy="2559387"/>
              </a:xfrm>
              <a:prstGeom prst="rect">
                <a:avLst/>
              </a:prstGeom>
            </p:spPr>
          </p:pic>
          <p:sp>
            <p:nvSpPr>
              <p:cNvPr id="26" name="Oval 25">
                <a:extLst>
                  <a:ext uri="{FF2B5EF4-FFF2-40B4-BE49-F238E27FC236}">
                    <a16:creationId xmlns:a16="http://schemas.microsoft.com/office/drawing/2014/main" id="{64AC9257-AE39-D346-ACE6-DA655061670D}"/>
                  </a:ext>
                </a:extLst>
              </p:cNvPr>
              <p:cNvSpPr/>
              <p:nvPr/>
            </p:nvSpPr>
            <p:spPr>
              <a:xfrm flipV="1">
                <a:off x="11599831" y="1174719"/>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A600951-F0EE-4748-B466-411684B5E65D}"/>
                  </a:ext>
                </a:extLst>
              </p:cNvPr>
              <p:cNvSpPr/>
              <p:nvPr/>
            </p:nvSpPr>
            <p:spPr>
              <a:xfrm flipV="1">
                <a:off x="11593037" y="1396230"/>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1E2D1C9-B3C5-2E43-8E24-8BC4312FE1E7}"/>
                  </a:ext>
                </a:extLst>
              </p:cNvPr>
              <p:cNvSpPr/>
              <p:nvPr/>
            </p:nvSpPr>
            <p:spPr>
              <a:xfrm flipV="1">
                <a:off x="11601069" y="1632791"/>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47E84D-9067-7941-A8AA-ED238A3C2A02}"/>
                  </a:ext>
                </a:extLst>
              </p:cNvPr>
              <p:cNvSpPr/>
              <p:nvPr/>
            </p:nvSpPr>
            <p:spPr>
              <a:xfrm flipV="1">
                <a:off x="11599831" y="1871869"/>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B27B4A7-D7BD-A74D-8229-32D90C8A5E64}"/>
                  </a:ext>
                </a:extLst>
              </p:cNvPr>
              <p:cNvSpPr/>
              <p:nvPr/>
            </p:nvSpPr>
            <p:spPr>
              <a:xfrm flipV="1">
                <a:off x="9489959" y="1167705"/>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4183F51-9E02-A14C-9B5B-27F0A8D44AEA}"/>
                  </a:ext>
                </a:extLst>
              </p:cNvPr>
              <p:cNvSpPr/>
              <p:nvPr/>
            </p:nvSpPr>
            <p:spPr>
              <a:xfrm flipV="1">
                <a:off x="9489959" y="1404257"/>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24FE2A6-8499-425C-B9A8-2207CE0FA063}"/>
                  </a:ext>
                </a:extLst>
              </p:cNvPr>
              <p:cNvSpPr/>
              <p:nvPr/>
            </p:nvSpPr>
            <p:spPr>
              <a:xfrm flipV="1">
                <a:off x="11593037" y="2081610"/>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BACA5CE-943F-4A83-A5FA-0517750AF3A6}"/>
                  </a:ext>
                </a:extLst>
              </p:cNvPr>
              <p:cNvSpPr/>
              <p:nvPr/>
            </p:nvSpPr>
            <p:spPr>
              <a:xfrm flipV="1">
                <a:off x="11599831" y="2316614"/>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073A67F-7494-4D46-AAC5-0096D23F9655}"/>
                  </a:ext>
                </a:extLst>
              </p:cNvPr>
              <p:cNvSpPr/>
              <p:nvPr/>
            </p:nvSpPr>
            <p:spPr>
              <a:xfrm flipV="1">
                <a:off x="11599831" y="2534729"/>
                <a:ext cx="122940" cy="12128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BB10709D-D534-404D-AD55-FAD8727D7FCD}"/>
                </a:ext>
              </a:extLst>
            </p:cNvPr>
            <p:cNvSpPr/>
            <p:nvPr/>
          </p:nvSpPr>
          <p:spPr>
            <a:xfrm>
              <a:off x="112277" y="1296489"/>
              <a:ext cx="126934" cy="333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75114E2-BF20-6442-AF3E-29D023EFA8D2}"/>
              </a:ext>
            </a:extLst>
          </p:cNvPr>
          <p:cNvSpPr/>
          <p:nvPr/>
        </p:nvSpPr>
        <p:spPr>
          <a:xfrm>
            <a:off x="2868195" y="1257675"/>
            <a:ext cx="1225015" cy="461665"/>
          </a:xfrm>
          <a:prstGeom prst="rect">
            <a:avLst/>
          </a:prstGeom>
        </p:spPr>
        <p:txBody>
          <a:bodyPr wrap="none">
            <a:spAutoFit/>
          </a:bodyPr>
          <a:lstStyle/>
          <a:p>
            <a:r>
              <a:rPr lang="en-US" sz="2400" b="1" dirty="0" err="1"/>
              <a:t>LassoCV</a:t>
            </a:r>
            <a:endParaRPr lang="en-US" altLang="zh-CN" sz="2000" b="1" dirty="0"/>
          </a:p>
        </p:txBody>
      </p:sp>
      <p:sp>
        <p:nvSpPr>
          <p:cNvPr id="20" name="Rectangle 19">
            <a:extLst>
              <a:ext uri="{FF2B5EF4-FFF2-40B4-BE49-F238E27FC236}">
                <a16:creationId xmlns:a16="http://schemas.microsoft.com/office/drawing/2014/main" id="{F7EC61F4-EF06-274F-ABD9-0F6AC55D3171}"/>
              </a:ext>
            </a:extLst>
          </p:cNvPr>
          <p:cNvSpPr/>
          <p:nvPr/>
        </p:nvSpPr>
        <p:spPr>
          <a:xfrm>
            <a:off x="5793492" y="4624432"/>
            <a:ext cx="6096000" cy="1246495"/>
          </a:xfrm>
          <a:prstGeom prst="rect">
            <a:avLst/>
          </a:prstGeom>
        </p:spPr>
        <p:txBody>
          <a:bodyPr>
            <a:spAutoFit/>
          </a:bodyPr>
          <a:lstStyle/>
          <a:p>
            <a:pPr marL="800100" lvl="1" indent="-342900">
              <a:buFont typeface="Arial" panose="020B0604020202020204" pitchFamily="34" charset="0"/>
              <a:buChar char="•"/>
            </a:pPr>
            <a:r>
              <a:rPr lang="en-US" altLang="zh-CN" sz="1900" dirty="0"/>
              <a:t>46</a:t>
            </a:r>
            <a:r>
              <a:rPr lang="zh-CN" altLang="en-US" sz="1900" dirty="0"/>
              <a:t> </a:t>
            </a:r>
            <a:r>
              <a:rPr lang="en-US" altLang="zh-CN" sz="1900" dirty="0"/>
              <a:t>features</a:t>
            </a:r>
            <a:r>
              <a:rPr lang="zh-CN" altLang="en-US" sz="1900" dirty="0"/>
              <a:t> </a:t>
            </a:r>
            <a:r>
              <a:rPr lang="en-US" altLang="zh-CN" sz="1900" dirty="0"/>
              <a:t>selected</a:t>
            </a:r>
          </a:p>
          <a:p>
            <a:pPr marL="800100" lvl="1" indent="-342900">
              <a:buFont typeface="Arial" panose="020B0604020202020204" pitchFamily="34" charset="0"/>
              <a:buChar char="•"/>
            </a:pPr>
            <a:r>
              <a:rPr lang="en-US" sz="2000" dirty="0"/>
              <a:t>REF did not handle Multicollinearity well</a:t>
            </a:r>
          </a:p>
          <a:p>
            <a:pPr lvl="2">
              <a:buFont typeface="Courier New" panose="02070309020205020404" pitchFamily="49" charset="0"/>
              <a:buChar char="o"/>
            </a:pPr>
            <a:r>
              <a:rPr lang="zh-CN" altLang="en-US" dirty="0"/>
              <a:t>   </a:t>
            </a:r>
            <a:r>
              <a:rPr lang="en-US" dirty="0"/>
              <a:t>Selected features contradict behavior observed </a:t>
            </a:r>
            <a:r>
              <a:rPr lang="zh-CN" altLang="en-US" dirty="0"/>
              <a:t>  </a:t>
            </a:r>
            <a:r>
              <a:rPr lang="en-US" altLang="zh-CN" dirty="0"/>
              <a:t>bar</a:t>
            </a:r>
            <a:r>
              <a:rPr lang="en-US" dirty="0"/>
              <a:t> plots of features vs HP flag</a:t>
            </a:r>
          </a:p>
        </p:txBody>
      </p:sp>
      <p:sp>
        <p:nvSpPr>
          <p:cNvPr id="40" name="Down Arrow 39">
            <a:extLst>
              <a:ext uri="{FF2B5EF4-FFF2-40B4-BE49-F238E27FC236}">
                <a16:creationId xmlns:a16="http://schemas.microsoft.com/office/drawing/2014/main" id="{E8A2D787-8BC9-E341-AA10-24823906B83F}"/>
              </a:ext>
            </a:extLst>
          </p:cNvPr>
          <p:cNvSpPr/>
          <p:nvPr/>
        </p:nvSpPr>
        <p:spPr>
          <a:xfrm>
            <a:off x="5917985" y="5619341"/>
            <a:ext cx="345782" cy="363576"/>
          </a:xfrm>
          <a:prstGeom prst="downArrow">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TextBox 20">
            <a:extLst>
              <a:ext uri="{FF2B5EF4-FFF2-40B4-BE49-F238E27FC236}">
                <a16:creationId xmlns:a16="http://schemas.microsoft.com/office/drawing/2014/main" id="{FCD23A41-B765-1844-A50D-083904EF1AB0}"/>
              </a:ext>
            </a:extLst>
          </p:cNvPr>
          <p:cNvSpPr txBox="1"/>
          <p:nvPr/>
        </p:nvSpPr>
        <p:spPr>
          <a:xfrm>
            <a:off x="3934443" y="6135600"/>
            <a:ext cx="4658648" cy="523220"/>
          </a:xfrm>
          <a:prstGeom prst="rect">
            <a:avLst/>
          </a:prstGeom>
          <a:noFill/>
          <a:ln w="9525">
            <a:solidFill>
              <a:schemeClr val="accent1"/>
            </a:solidFill>
          </a:ln>
        </p:spPr>
        <p:txBody>
          <a:bodyPr wrap="none" rtlCol="0">
            <a:spAutoFit/>
          </a:bodyPr>
          <a:lstStyle/>
          <a:p>
            <a:r>
              <a:rPr lang="en-US" altLang="zh-CN" sz="2800" dirty="0"/>
              <a:t>Use</a:t>
            </a:r>
            <a:r>
              <a:rPr lang="zh-CN" altLang="en-US" sz="2800" dirty="0"/>
              <a:t> </a:t>
            </a:r>
            <a:r>
              <a:rPr lang="en-US" altLang="zh-CN" sz="2800" dirty="0" err="1"/>
              <a:t>LassoCV</a:t>
            </a:r>
            <a:r>
              <a:rPr lang="zh-CN" altLang="en-US" sz="2800" dirty="0"/>
              <a:t> </a:t>
            </a:r>
            <a:r>
              <a:rPr lang="en-US" altLang="zh-CN" sz="2800" dirty="0"/>
              <a:t>selected</a:t>
            </a:r>
            <a:r>
              <a:rPr lang="zh-CN" altLang="en-US" sz="2800" dirty="0"/>
              <a:t> </a:t>
            </a:r>
            <a:r>
              <a:rPr lang="en-US" altLang="zh-CN" sz="2800" dirty="0"/>
              <a:t>features</a:t>
            </a:r>
            <a:r>
              <a:rPr lang="zh-CN" altLang="en-US" sz="2800" dirty="0"/>
              <a:t> </a:t>
            </a:r>
            <a:endParaRPr lang="en-US" sz="2800" dirty="0"/>
          </a:p>
        </p:txBody>
      </p:sp>
      <p:sp>
        <p:nvSpPr>
          <p:cNvPr id="3" name="Slide Number Placeholder 2">
            <a:extLst>
              <a:ext uri="{FF2B5EF4-FFF2-40B4-BE49-F238E27FC236}">
                <a16:creationId xmlns:a16="http://schemas.microsoft.com/office/drawing/2014/main" id="{F6C8EEA8-F955-674B-8F31-04AF67627344}"/>
              </a:ext>
            </a:extLst>
          </p:cNvPr>
          <p:cNvSpPr>
            <a:spLocks noGrp="1"/>
          </p:cNvSpPr>
          <p:nvPr>
            <p:ph type="sldNum" sz="quarter" idx="12"/>
          </p:nvPr>
        </p:nvSpPr>
        <p:spPr/>
        <p:txBody>
          <a:bodyPr/>
          <a:lstStyle/>
          <a:p>
            <a:fld id="{A4CD7737-34F1-429A-83DB-C8771D5BFC14}" type="slidenum">
              <a:rPr lang="en-US" smtClean="0"/>
              <a:t>19</a:t>
            </a:fld>
            <a:endParaRPr lang="en-US"/>
          </a:p>
        </p:txBody>
      </p:sp>
    </p:spTree>
    <p:extLst>
      <p:ext uri="{BB962C8B-B14F-4D97-AF65-F5344CB8AC3E}">
        <p14:creationId xmlns:p14="http://schemas.microsoft.com/office/powerpoint/2010/main" val="348328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626012" y="501868"/>
            <a:ext cx="2163683" cy="766550"/>
          </a:xfrm>
        </p:spPr>
        <p:txBody>
          <a:bodyPr>
            <a:normAutofit/>
          </a:bodyPr>
          <a:lstStyle/>
          <a:p>
            <a:r>
              <a:rPr lang="en-US" b="1" dirty="0"/>
              <a:t>Glentel</a:t>
            </a:r>
            <a:endParaRPr lang="en-US" dirty="0"/>
          </a:p>
        </p:txBody>
      </p:sp>
      <p:pic>
        <p:nvPicPr>
          <p:cNvPr id="4" name="Picture 3" descr="A person standing in front of a store&#10;&#10;Description automatically generated">
            <a:extLst>
              <a:ext uri="{FF2B5EF4-FFF2-40B4-BE49-F238E27FC236}">
                <a16:creationId xmlns:a16="http://schemas.microsoft.com/office/drawing/2014/main" id="{AD353C3D-5EF6-44BB-BF4B-476A650A7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178" y="1633060"/>
            <a:ext cx="7552758" cy="3171056"/>
          </a:xfrm>
          <a:prstGeom prst="rect">
            <a:avLst/>
          </a:prstGeom>
        </p:spPr>
      </p:pic>
      <p:sp>
        <p:nvSpPr>
          <p:cNvPr id="5" name="TextBox 4">
            <a:extLst>
              <a:ext uri="{FF2B5EF4-FFF2-40B4-BE49-F238E27FC236}">
                <a16:creationId xmlns:a16="http://schemas.microsoft.com/office/drawing/2014/main" id="{32B5580C-90B9-445D-860D-0C0D91277267}"/>
              </a:ext>
            </a:extLst>
          </p:cNvPr>
          <p:cNvSpPr txBox="1"/>
          <p:nvPr/>
        </p:nvSpPr>
        <p:spPr>
          <a:xfrm>
            <a:off x="352064" y="1510428"/>
            <a:ext cx="409817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Mobile phone retailer in Canada</a:t>
            </a:r>
          </a:p>
          <a:p>
            <a:pPr marL="285750" indent="-285750">
              <a:buFont typeface="Arial" panose="020B0604020202020204" pitchFamily="34" charset="0"/>
              <a:buChar char="•"/>
            </a:pPr>
            <a:r>
              <a:rPr lang="en-US" sz="2400" dirty="0"/>
              <a:t>Joint venture between Rogers Communications and Bell </a:t>
            </a:r>
          </a:p>
          <a:p>
            <a:pPr marL="285750" indent="-285750">
              <a:buFont typeface="Arial" panose="020B0604020202020204" pitchFamily="34" charset="0"/>
              <a:buChar char="•"/>
            </a:pPr>
            <a:r>
              <a:rPr lang="en-US" sz="2400" dirty="0"/>
              <a:t>Currently 2,000 employees:</a:t>
            </a:r>
          </a:p>
          <a:p>
            <a:pPr marL="742950" lvl="1" indent="-285750">
              <a:buFont typeface="Arial" panose="020B0604020202020204" pitchFamily="34" charset="0"/>
              <a:buChar char="•"/>
            </a:pPr>
            <a:r>
              <a:rPr lang="en-US" sz="2400" dirty="0"/>
              <a:t>Sales Associates</a:t>
            </a:r>
          </a:p>
          <a:p>
            <a:pPr marL="742950" lvl="1" indent="-285750">
              <a:buFont typeface="Arial" panose="020B0604020202020204" pitchFamily="34" charset="0"/>
              <a:buChar char="•"/>
            </a:pPr>
            <a:r>
              <a:rPr lang="en-US" sz="2400" dirty="0"/>
              <a:t>Assistant Manager</a:t>
            </a:r>
          </a:p>
          <a:p>
            <a:pPr marL="742950" lvl="1" indent="-285750">
              <a:buFont typeface="Arial" panose="020B0604020202020204" pitchFamily="34" charset="0"/>
              <a:buChar char="•"/>
            </a:pPr>
            <a:r>
              <a:rPr lang="en-US" sz="2400" dirty="0"/>
              <a:t>Sales Manager</a:t>
            </a:r>
          </a:p>
        </p:txBody>
      </p:sp>
      <p:sp>
        <p:nvSpPr>
          <p:cNvPr id="3" name="Slide Number Placeholder 2">
            <a:extLst>
              <a:ext uri="{FF2B5EF4-FFF2-40B4-BE49-F238E27FC236}">
                <a16:creationId xmlns:a16="http://schemas.microsoft.com/office/drawing/2014/main" id="{307F74DA-DDD1-436B-972C-139EACF6A48B}"/>
              </a:ext>
            </a:extLst>
          </p:cNvPr>
          <p:cNvSpPr>
            <a:spLocks noGrp="1"/>
          </p:cNvSpPr>
          <p:nvPr>
            <p:ph type="sldNum" sz="quarter" idx="12"/>
          </p:nvPr>
        </p:nvSpPr>
        <p:spPr/>
        <p:txBody>
          <a:bodyPr/>
          <a:lstStyle/>
          <a:p>
            <a:fld id="{A4CD7737-34F1-429A-83DB-C8771D5BFC14}" type="slidenum">
              <a:rPr lang="en-US" smtClean="0"/>
              <a:t>2</a:t>
            </a:fld>
            <a:endParaRPr lang="en-US"/>
          </a:p>
        </p:txBody>
      </p:sp>
    </p:spTree>
    <p:extLst>
      <p:ext uri="{BB962C8B-B14F-4D97-AF65-F5344CB8AC3E}">
        <p14:creationId xmlns:p14="http://schemas.microsoft.com/office/powerpoint/2010/main" val="188285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14A1FFE-2C7B-483A-B145-0BA93E447110}"/>
              </a:ext>
            </a:extLst>
          </p:cNvPr>
          <p:cNvPicPr>
            <a:picLocks noChangeAspect="1"/>
          </p:cNvPicPr>
          <p:nvPr/>
        </p:nvPicPr>
        <p:blipFill>
          <a:blip r:embed="rId3"/>
          <a:stretch>
            <a:fillRect/>
          </a:stretch>
        </p:blipFill>
        <p:spPr>
          <a:xfrm>
            <a:off x="6424615" y="1623396"/>
            <a:ext cx="5244302" cy="3611208"/>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EE226498-38D7-4FEC-8E01-5CFB40877364}"/>
              </a:ext>
            </a:extLst>
          </p:cNvPr>
          <p:cNvPicPr>
            <a:picLocks noChangeAspect="1"/>
          </p:cNvPicPr>
          <p:nvPr/>
        </p:nvPicPr>
        <p:blipFill rotWithShape="1">
          <a:blip r:embed="rId4">
            <a:extLst>
              <a:ext uri="{28A0092B-C50C-407E-A947-70E740481C1C}">
                <a14:useLocalDpi xmlns:a14="http://schemas.microsoft.com/office/drawing/2010/main" val="0"/>
              </a:ext>
            </a:extLst>
          </a:blip>
          <a:srcRect t="1239"/>
          <a:stretch/>
        </p:blipFill>
        <p:spPr>
          <a:xfrm>
            <a:off x="373656" y="1532398"/>
            <a:ext cx="5979547" cy="3893020"/>
          </a:xfrm>
          <a:prstGeom prst="rect">
            <a:avLst/>
          </a:prstGeom>
        </p:spPr>
      </p:pic>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605405" y="552529"/>
            <a:ext cx="10981189" cy="570575"/>
          </a:xfrm>
        </p:spPr>
        <p:txBody>
          <a:bodyPr>
            <a:noAutofit/>
          </a:bodyPr>
          <a:lstStyle/>
          <a:p>
            <a:r>
              <a:rPr lang="en-US" b="1" dirty="0"/>
              <a:t>Machine Learning Modeling –</a:t>
            </a:r>
            <a:r>
              <a:rPr lang="zh-CN" altLang="en-US" b="1" dirty="0"/>
              <a:t> </a:t>
            </a:r>
            <a:r>
              <a:rPr lang="en-US" altLang="zh-CN" b="1" dirty="0"/>
              <a:t>Model</a:t>
            </a:r>
            <a:r>
              <a:rPr lang="zh-CN" altLang="en-US" b="1" dirty="0"/>
              <a:t> </a:t>
            </a:r>
            <a:r>
              <a:rPr lang="en-US" altLang="zh-CN" b="1" dirty="0"/>
              <a:t>Selection</a:t>
            </a:r>
            <a:r>
              <a:rPr lang="zh-CN" altLang="en-US" b="1" dirty="0"/>
              <a:t> </a:t>
            </a:r>
            <a:endParaRPr lang="en-US" b="1" dirty="0"/>
          </a:p>
        </p:txBody>
      </p:sp>
      <p:sp>
        <p:nvSpPr>
          <p:cNvPr id="38" name="Content Placeholder 2">
            <a:extLst>
              <a:ext uri="{FF2B5EF4-FFF2-40B4-BE49-F238E27FC236}">
                <a16:creationId xmlns:a16="http://schemas.microsoft.com/office/drawing/2014/main" id="{17C4200F-CD75-AC4E-87F4-67F243F4D49D}"/>
              </a:ext>
            </a:extLst>
          </p:cNvPr>
          <p:cNvSpPr txBox="1">
            <a:spLocks/>
          </p:cNvSpPr>
          <p:nvPr/>
        </p:nvSpPr>
        <p:spPr>
          <a:xfrm>
            <a:off x="1175619" y="1227867"/>
            <a:ext cx="6177709" cy="3635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F1 Scores with error bar</a:t>
            </a:r>
            <a:r>
              <a:rPr lang="zh-CN" altLang="en-US" sz="2000" b="1" dirty="0"/>
              <a:t> </a:t>
            </a:r>
            <a:r>
              <a:rPr lang="en-US" sz="2000" b="1" dirty="0"/>
              <a:t> </a:t>
            </a:r>
            <a:r>
              <a:rPr lang="en-US" altLang="zh-CN" sz="2000" b="1" dirty="0"/>
              <a:t>(Cross-validation)</a:t>
            </a:r>
            <a:r>
              <a:rPr lang="zh-CN" altLang="en-US" sz="2000" b="1" dirty="0"/>
              <a:t> </a:t>
            </a:r>
            <a:endParaRPr lang="en-US" sz="2000" b="1" dirty="0"/>
          </a:p>
        </p:txBody>
      </p:sp>
      <p:sp>
        <p:nvSpPr>
          <p:cNvPr id="39" name="Down Arrow 38">
            <a:extLst>
              <a:ext uri="{FF2B5EF4-FFF2-40B4-BE49-F238E27FC236}">
                <a16:creationId xmlns:a16="http://schemas.microsoft.com/office/drawing/2014/main" id="{E8A2D787-8BC9-E341-AA10-24823906B83F}"/>
              </a:ext>
            </a:extLst>
          </p:cNvPr>
          <p:cNvSpPr/>
          <p:nvPr/>
        </p:nvSpPr>
        <p:spPr>
          <a:xfrm>
            <a:off x="5750218" y="5398032"/>
            <a:ext cx="345782" cy="373367"/>
          </a:xfrm>
          <a:prstGeom prst="downArrow">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E68A0727-649F-204F-B656-AA6F3B901281}"/>
              </a:ext>
            </a:extLst>
          </p:cNvPr>
          <p:cNvSpPr txBox="1">
            <a:spLocks/>
          </p:cNvSpPr>
          <p:nvPr/>
        </p:nvSpPr>
        <p:spPr>
          <a:xfrm>
            <a:off x="3236794" y="5865919"/>
            <a:ext cx="5372629" cy="762125"/>
          </a:xfrm>
          <a:prstGeom prst="rect">
            <a:avLst/>
          </a:prstGeom>
          <a:ln w="9525">
            <a:solidFill>
              <a:schemeClr val="accent6"/>
            </a:solidFill>
          </a:ln>
        </p:spPr>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0" dirty="0"/>
              <a:t>Finalist</a:t>
            </a:r>
            <a:r>
              <a:rPr lang="zh-CN" altLang="en-US" sz="2800" b="0" dirty="0"/>
              <a:t> </a:t>
            </a:r>
            <a:r>
              <a:rPr lang="en-US" altLang="zh-CN" sz="2800" b="0" dirty="0"/>
              <a:t>model:</a:t>
            </a:r>
            <a:r>
              <a:rPr lang="zh-CN" altLang="en-US" sz="2800" b="0" dirty="0"/>
              <a:t> </a:t>
            </a:r>
            <a:r>
              <a:rPr lang="en-US" altLang="zh-CN" sz="2800" dirty="0"/>
              <a:t>Logistic</a:t>
            </a:r>
            <a:r>
              <a:rPr lang="zh-CN" altLang="en-US" sz="2800" dirty="0"/>
              <a:t> </a:t>
            </a:r>
            <a:r>
              <a:rPr lang="en-US" altLang="zh-CN" sz="2800" dirty="0"/>
              <a:t>regression</a:t>
            </a:r>
            <a:r>
              <a:rPr lang="zh-CN" altLang="en-US" sz="2800" dirty="0"/>
              <a:t> </a:t>
            </a:r>
            <a:endParaRPr lang="en-US" sz="2800" dirty="0"/>
          </a:p>
        </p:txBody>
      </p:sp>
      <p:sp>
        <p:nvSpPr>
          <p:cNvPr id="4" name="TextBox 3">
            <a:extLst>
              <a:ext uri="{FF2B5EF4-FFF2-40B4-BE49-F238E27FC236}">
                <a16:creationId xmlns:a16="http://schemas.microsoft.com/office/drawing/2014/main" id="{F9C4150E-D790-624E-8972-28DFCBF1D5BC}"/>
              </a:ext>
            </a:extLst>
          </p:cNvPr>
          <p:cNvSpPr txBox="1"/>
          <p:nvPr/>
        </p:nvSpPr>
        <p:spPr>
          <a:xfrm>
            <a:off x="3558304" y="6233422"/>
            <a:ext cx="4371710" cy="369332"/>
          </a:xfrm>
          <a:prstGeom prst="rect">
            <a:avLst/>
          </a:prstGeom>
          <a:noFill/>
        </p:spPr>
        <p:txBody>
          <a:bodyPr wrap="none" rtlCol="0">
            <a:spAutoFit/>
          </a:bodyPr>
          <a:lstStyle/>
          <a:p>
            <a:r>
              <a:rPr lang="en-US" altLang="zh-CN" dirty="0">
                <a:solidFill>
                  <a:srgbClr val="FF0000"/>
                </a:solidFill>
              </a:rPr>
              <a:t>better</a:t>
            </a:r>
            <a:r>
              <a:rPr lang="zh-CN" altLang="en-US" dirty="0">
                <a:solidFill>
                  <a:srgbClr val="FF0000"/>
                </a:solidFill>
              </a:rPr>
              <a:t> </a:t>
            </a:r>
            <a:r>
              <a:rPr lang="en-US" altLang="zh-CN" dirty="0">
                <a:solidFill>
                  <a:srgbClr val="FF0000"/>
                </a:solidFill>
              </a:rPr>
              <a:t>interpretability,</a:t>
            </a:r>
            <a:r>
              <a:rPr lang="zh-CN" altLang="en-US" dirty="0">
                <a:solidFill>
                  <a:srgbClr val="FF0000"/>
                </a:solidFill>
              </a:rPr>
              <a:t> </a:t>
            </a:r>
            <a:r>
              <a:rPr lang="en-US" altLang="zh-CN" dirty="0">
                <a:solidFill>
                  <a:srgbClr val="FF0000"/>
                </a:solidFill>
              </a:rPr>
              <a:t>less</a:t>
            </a:r>
            <a:r>
              <a:rPr lang="zh-CN" altLang="en-US" dirty="0">
                <a:solidFill>
                  <a:srgbClr val="FF0000"/>
                </a:solidFill>
              </a:rPr>
              <a:t> </a:t>
            </a:r>
            <a:r>
              <a:rPr lang="en-US" altLang="zh-CN" dirty="0">
                <a:solidFill>
                  <a:srgbClr val="FF0000"/>
                </a:solidFill>
              </a:rPr>
              <a:t>overfitting</a:t>
            </a:r>
            <a:r>
              <a:rPr lang="zh-CN" altLang="en-US" dirty="0">
                <a:solidFill>
                  <a:srgbClr val="FF0000"/>
                </a:solidFill>
              </a:rPr>
              <a:t> </a:t>
            </a:r>
            <a:r>
              <a:rPr lang="en-US" altLang="zh-CN" dirty="0">
                <a:solidFill>
                  <a:srgbClr val="FF0000"/>
                </a:solidFill>
              </a:rPr>
              <a:t>issue</a:t>
            </a:r>
            <a:r>
              <a:rPr lang="zh-CN" altLang="en-US" dirty="0">
                <a:solidFill>
                  <a:srgbClr val="FF0000"/>
                </a:solidFill>
              </a:rPr>
              <a:t>  </a:t>
            </a:r>
            <a:endParaRPr lang="en-US" dirty="0">
              <a:solidFill>
                <a:srgbClr val="FF0000"/>
              </a:solidFill>
            </a:endParaRPr>
          </a:p>
        </p:txBody>
      </p:sp>
      <p:sp>
        <p:nvSpPr>
          <p:cNvPr id="14" name="Content Placeholder 2">
            <a:extLst>
              <a:ext uri="{FF2B5EF4-FFF2-40B4-BE49-F238E27FC236}">
                <a16:creationId xmlns:a16="http://schemas.microsoft.com/office/drawing/2014/main" id="{6E7E703D-1CE9-9447-A994-C853D49115B3}"/>
              </a:ext>
            </a:extLst>
          </p:cNvPr>
          <p:cNvSpPr txBox="1">
            <a:spLocks/>
          </p:cNvSpPr>
          <p:nvPr/>
        </p:nvSpPr>
        <p:spPr>
          <a:xfrm>
            <a:off x="7395617" y="1167959"/>
            <a:ext cx="3620764" cy="508670"/>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Cross-validation</a:t>
            </a:r>
            <a:r>
              <a:rPr lang="zh-CN" altLang="en-US" sz="2000" b="1" dirty="0"/>
              <a:t> </a:t>
            </a:r>
            <a:r>
              <a:rPr lang="en-US" altLang="zh-CN" sz="2000" b="1" dirty="0"/>
              <a:t>and</a:t>
            </a:r>
            <a:r>
              <a:rPr lang="zh-CN" altLang="en-US" sz="2000" b="1" dirty="0"/>
              <a:t> </a:t>
            </a:r>
            <a:r>
              <a:rPr lang="en-US" altLang="zh-CN" sz="2000" b="1" dirty="0"/>
              <a:t>test</a:t>
            </a:r>
            <a:r>
              <a:rPr lang="zh-CN" altLang="en-US" sz="2000" b="1" dirty="0"/>
              <a:t> </a:t>
            </a:r>
            <a:r>
              <a:rPr lang="en-US" altLang="zh-CN" sz="2000" b="1" dirty="0"/>
              <a:t>scores</a:t>
            </a:r>
            <a:endParaRPr lang="en-US" sz="2000" b="1" dirty="0"/>
          </a:p>
        </p:txBody>
      </p:sp>
      <p:sp>
        <p:nvSpPr>
          <p:cNvPr id="15" name="Right Arrow 14">
            <a:extLst>
              <a:ext uri="{FF2B5EF4-FFF2-40B4-BE49-F238E27FC236}">
                <a16:creationId xmlns:a16="http://schemas.microsoft.com/office/drawing/2014/main" id="{0C000951-AB84-6A4E-81AE-8047CDAA6D2D}"/>
              </a:ext>
            </a:extLst>
          </p:cNvPr>
          <p:cNvSpPr/>
          <p:nvPr/>
        </p:nvSpPr>
        <p:spPr>
          <a:xfrm flipH="1">
            <a:off x="11721454" y="2568022"/>
            <a:ext cx="304047" cy="253655"/>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376BE463-69F2-C749-9F56-710A6D38D528}"/>
              </a:ext>
            </a:extLst>
          </p:cNvPr>
          <p:cNvSpPr/>
          <p:nvPr/>
        </p:nvSpPr>
        <p:spPr>
          <a:xfrm>
            <a:off x="6445803" y="2467821"/>
            <a:ext cx="5201926" cy="460650"/>
          </a:xfrm>
          <a:prstGeom prst="rect">
            <a:avLst/>
          </a:prstGeom>
          <a:solidFill>
            <a:srgbClr val="A9D18E">
              <a:alpha val="25490"/>
            </a:srgb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B44419B-3A25-FF40-AF89-3F2A401AA342}"/>
              </a:ext>
            </a:extLst>
          </p:cNvPr>
          <p:cNvSpPr>
            <a:spLocks noGrp="1"/>
          </p:cNvSpPr>
          <p:nvPr>
            <p:ph type="sldNum" sz="quarter" idx="12"/>
          </p:nvPr>
        </p:nvSpPr>
        <p:spPr/>
        <p:txBody>
          <a:bodyPr/>
          <a:lstStyle/>
          <a:p>
            <a:fld id="{A4CD7737-34F1-429A-83DB-C8771D5BFC14}" type="slidenum">
              <a:rPr lang="en-US" smtClean="0"/>
              <a:t>20</a:t>
            </a:fld>
            <a:endParaRPr lang="en-US"/>
          </a:p>
        </p:txBody>
      </p:sp>
    </p:spTree>
    <p:extLst>
      <p:ext uri="{BB962C8B-B14F-4D97-AF65-F5344CB8AC3E}">
        <p14:creationId xmlns:p14="http://schemas.microsoft.com/office/powerpoint/2010/main" val="53047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47E000-4E49-7E47-9C1E-47FE3C9A045C}"/>
              </a:ext>
            </a:extLst>
          </p:cNvPr>
          <p:cNvSpPr>
            <a:spLocks noGrp="1"/>
          </p:cNvSpPr>
          <p:nvPr>
            <p:ph type="title"/>
          </p:nvPr>
        </p:nvSpPr>
        <p:spPr>
          <a:xfrm>
            <a:off x="605405" y="544034"/>
            <a:ext cx="10981189" cy="570575"/>
          </a:xfrm>
        </p:spPr>
        <p:txBody>
          <a:bodyPr>
            <a:noAutofit/>
          </a:bodyPr>
          <a:lstStyle/>
          <a:p>
            <a:r>
              <a:rPr lang="en-US" b="1" dirty="0"/>
              <a:t>Machine Learning Modeling –</a:t>
            </a:r>
            <a:r>
              <a:rPr lang="zh-CN" altLang="en-US" b="1" dirty="0"/>
              <a:t> </a:t>
            </a:r>
            <a:r>
              <a:rPr lang="en-US" altLang="zh-CN" b="1" dirty="0"/>
              <a:t>Evaluation</a:t>
            </a:r>
            <a:r>
              <a:rPr lang="zh-CN" altLang="en-US" b="1" dirty="0"/>
              <a:t> </a:t>
            </a:r>
            <a:endParaRPr lang="en-US" b="1" dirty="0"/>
          </a:p>
        </p:txBody>
      </p:sp>
      <p:pic>
        <p:nvPicPr>
          <p:cNvPr id="5" name="Picture 4">
            <a:extLst>
              <a:ext uri="{FF2B5EF4-FFF2-40B4-BE49-F238E27FC236}">
                <a16:creationId xmlns:a16="http://schemas.microsoft.com/office/drawing/2014/main" id="{749C45B4-E7BF-D144-A80B-88972A717373}"/>
              </a:ext>
            </a:extLst>
          </p:cNvPr>
          <p:cNvPicPr>
            <a:picLocks noChangeAspect="1"/>
          </p:cNvPicPr>
          <p:nvPr/>
        </p:nvPicPr>
        <p:blipFill rotWithShape="1">
          <a:blip r:embed="rId3"/>
          <a:srcRect t="9726"/>
          <a:stretch/>
        </p:blipFill>
        <p:spPr>
          <a:xfrm>
            <a:off x="587375" y="2030995"/>
            <a:ext cx="7032728" cy="3886304"/>
          </a:xfrm>
          <a:prstGeom prst="rect">
            <a:avLst/>
          </a:prstGeom>
        </p:spPr>
      </p:pic>
      <p:sp>
        <p:nvSpPr>
          <p:cNvPr id="8" name="TextBox 7">
            <a:extLst>
              <a:ext uri="{FF2B5EF4-FFF2-40B4-BE49-F238E27FC236}">
                <a16:creationId xmlns:a16="http://schemas.microsoft.com/office/drawing/2014/main" id="{B9E3C930-94C2-B64F-BDA2-60585327DA44}"/>
              </a:ext>
            </a:extLst>
          </p:cNvPr>
          <p:cNvSpPr txBox="1"/>
          <p:nvPr/>
        </p:nvSpPr>
        <p:spPr>
          <a:xfrm>
            <a:off x="1396724" y="1363603"/>
            <a:ext cx="5992218" cy="400110"/>
          </a:xfrm>
          <a:prstGeom prst="rect">
            <a:avLst/>
          </a:prstGeom>
          <a:noFill/>
        </p:spPr>
        <p:txBody>
          <a:bodyPr wrap="none" rtlCol="0">
            <a:spAutoFit/>
          </a:bodyPr>
          <a:lstStyle/>
          <a:p>
            <a:r>
              <a:rPr lang="en-US" altLang="zh-CN" sz="2000" b="1" dirty="0"/>
              <a:t>Confusion</a:t>
            </a:r>
            <a:r>
              <a:rPr lang="zh-CN" altLang="en-US" sz="2000" b="1" dirty="0"/>
              <a:t> </a:t>
            </a:r>
            <a:r>
              <a:rPr lang="en-US" altLang="zh-CN" sz="2000" b="1" dirty="0"/>
              <a:t>matrix</a:t>
            </a:r>
            <a:r>
              <a:rPr lang="zh-CN" altLang="en-US" sz="2000" b="1" dirty="0"/>
              <a:t> </a:t>
            </a:r>
            <a:r>
              <a:rPr lang="en-US" altLang="zh-CN" sz="2000" b="1" dirty="0"/>
              <a:t>for</a:t>
            </a:r>
            <a:r>
              <a:rPr lang="zh-CN" altLang="en-US" sz="2000" b="1" dirty="0"/>
              <a:t> </a:t>
            </a:r>
            <a:r>
              <a:rPr lang="en-US" altLang="zh-CN" sz="2000" b="1" dirty="0"/>
              <a:t>high</a:t>
            </a:r>
            <a:r>
              <a:rPr lang="zh-CN" altLang="en-US" sz="2000" b="1" dirty="0"/>
              <a:t> </a:t>
            </a:r>
            <a:r>
              <a:rPr lang="en-US" altLang="zh-CN" sz="2000" b="1" dirty="0"/>
              <a:t>performer</a:t>
            </a:r>
            <a:r>
              <a:rPr lang="zh-CN" altLang="en-US" sz="2000" b="1" dirty="0"/>
              <a:t> </a:t>
            </a:r>
            <a:r>
              <a:rPr lang="en-US" altLang="zh-CN" sz="2000" b="1" dirty="0"/>
              <a:t>in</a:t>
            </a:r>
            <a:r>
              <a:rPr lang="zh-CN" altLang="en-US" sz="2000" b="1" dirty="0"/>
              <a:t> </a:t>
            </a:r>
            <a:r>
              <a:rPr lang="en-US" altLang="zh-CN" sz="2000" b="1" dirty="0"/>
              <a:t>testing</a:t>
            </a:r>
            <a:r>
              <a:rPr lang="zh-CN" altLang="en-US" sz="2000" b="1" dirty="0"/>
              <a:t> </a:t>
            </a:r>
            <a:r>
              <a:rPr lang="en-US" altLang="zh-CN" sz="2000" b="1" dirty="0"/>
              <a:t>dataset</a:t>
            </a:r>
            <a:r>
              <a:rPr lang="zh-CN" altLang="en-US" sz="2000" b="1" dirty="0"/>
              <a:t> </a:t>
            </a:r>
            <a:endParaRPr lang="en-US" sz="2000" b="1" dirty="0"/>
          </a:p>
        </p:txBody>
      </p:sp>
      <p:sp>
        <p:nvSpPr>
          <p:cNvPr id="11" name="TextBox 10">
            <a:extLst>
              <a:ext uri="{FF2B5EF4-FFF2-40B4-BE49-F238E27FC236}">
                <a16:creationId xmlns:a16="http://schemas.microsoft.com/office/drawing/2014/main" id="{8119E409-AD0B-0246-9ABD-19291B3D1C02}"/>
              </a:ext>
            </a:extLst>
          </p:cNvPr>
          <p:cNvSpPr txBox="1"/>
          <p:nvPr/>
        </p:nvSpPr>
        <p:spPr>
          <a:xfrm>
            <a:off x="7866777" y="2981593"/>
            <a:ext cx="4325223" cy="1323439"/>
          </a:xfrm>
          <a:prstGeom prst="rect">
            <a:avLst/>
          </a:prstGeom>
          <a:noFill/>
        </p:spPr>
        <p:txBody>
          <a:bodyPr wrap="none" rtlCol="0">
            <a:spAutoFit/>
          </a:bodyPr>
          <a:lstStyle/>
          <a:p>
            <a:r>
              <a:rPr lang="en-US" altLang="zh-CN" sz="2000" dirty="0"/>
              <a:t>Our</a:t>
            </a:r>
            <a:r>
              <a:rPr lang="zh-CN" altLang="en-US" sz="2000" dirty="0"/>
              <a:t> </a:t>
            </a:r>
            <a:r>
              <a:rPr lang="en-US" altLang="zh-CN" sz="2000" dirty="0"/>
              <a:t>finalist</a:t>
            </a:r>
            <a:r>
              <a:rPr lang="zh-CN" altLang="en-US" sz="2000" dirty="0"/>
              <a:t> </a:t>
            </a:r>
            <a:r>
              <a:rPr lang="en-US" altLang="zh-CN" sz="2000" dirty="0"/>
              <a:t>model</a:t>
            </a:r>
            <a:r>
              <a:rPr lang="zh-CN" altLang="en-US" sz="2000" dirty="0"/>
              <a:t> </a:t>
            </a:r>
            <a:r>
              <a:rPr lang="en-US" altLang="zh-CN" sz="2000" dirty="0"/>
              <a:t>was</a:t>
            </a:r>
            <a:r>
              <a:rPr lang="zh-CN" altLang="en-US" sz="2000" dirty="0"/>
              <a:t> </a:t>
            </a:r>
            <a:r>
              <a:rPr lang="en-US" altLang="zh-CN" sz="2000" dirty="0"/>
              <a:t>able</a:t>
            </a:r>
            <a:r>
              <a:rPr lang="zh-CN" altLang="en-US" sz="2000" dirty="0"/>
              <a:t> </a:t>
            </a:r>
            <a:r>
              <a:rPr lang="en-US" altLang="zh-CN" sz="2000" dirty="0"/>
              <a:t>to</a:t>
            </a:r>
            <a:r>
              <a:rPr lang="zh-CN" altLang="en-US" sz="2000" dirty="0"/>
              <a:t> </a:t>
            </a:r>
            <a:endParaRPr lang="en-US" altLang="zh-CN" sz="2000" dirty="0"/>
          </a:p>
          <a:p>
            <a:r>
              <a:rPr lang="en-US" altLang="zh-CN" sz="2000" dirty="0"/>
              <a:t>predict</a:t>
            </a:r>
            <a:r>
              <a:rPr lang="zh-CN" altLang="en-US" sz="2000" dirty="0"/>
              <a:t> </a:t>
            </a:r>
            <a:r>
              <a:rPr lang="en-US" altLang="zh-CN" sz="2000" dirty="0"/>
              <a:t>~70%</a:t>
            </a:r>
            <a:r>
              <a:rPr lang="zh-CN" altLang="en-US" sz="2000" dirty="0"/>
              <a:t> </a:t>
            </a:r>
            <a:r>
              <a:rPr lang="en-US" altLang="zh-CN" sz="2000" dirty="0"/>
              <a:t>high</a:t>
            </a:r>
            <a:r>
              <a:rPr lang="zh-CN" altLang="en-US" sz="2000" dirty="0"/>
              <a:t> </a:t>
            </a:r>
            <a:r>
              <a:rPr lang="en-US" altLang="zh-CN" sz="2000" dirty="0"/>
              <a:t>performers</a:t>
            </a:r>
            <a:r>
              <a:rPr lang="zh-CN" altLang="en-US" sz="2000" dirty="0"/>
              <a:t> </a:t>
            </a:r>
            <a:endParaRPr lang="en-US" altLang="zh-CN" sz="2000" dirty="0"/>
          </a:p>
          <a:p>
            <a:r>
              <a:rPr lang="en-US" altLang="zh-CN" sz="2000" dirty="0"/>
              <a:t>even</a:t>
            </a:r>
            <a:r>
              <a:rPr lang="zh-CN" altLang="en-US" sz="2000" dirty="0"/>
              <a:t> </a:t>
            </a:r>
            <a:r>
              <a:rPr lang="en-US" altLang="zh-CN" sz="2000" dirty="0"/>
              <a:t>though</a:t>
            </a:r>
            <a:r>
              <a:rPr lang="zh-CN" altLang="en-US" sz="2000" dirty="0"/>
              <a:t> </a:t>
            </a:r>
            <a:r>
              <a:rPr lang="en-US" altLang="zh-CN" sz="2000" dirty="0"/>
              <a:t>only</a:t>
            </a:r>
            <a:r>
              <a:rPr lang="zh-CN" altLang="en-US" sz="2000" dirty="0"/>
              <a:t> </a:t>
            </a:r>
            <a:r>
              <a:rPr lang="en-US" altLang="zh-CN" sz="2000" dirty="0"/>
              <a:t>30%</a:t>
            </a:r>
            <a:r>
              <a:rPr lang="zh-CN" altLang="en-US" sz="2000" dirty="0"/>
              <a:t> </a:t>
            </a:r>
            <a:r>
              <a:rPr lang="en-US" altLang="zh-CN" sz="2000" dirty="0"/>
              <a:t>of</a:t>
            </a:r>
            <a:r>
              <a:rPr lang="zh-CN" altLang="en-US" sz="2000" dirty="0"/>
              <a:t> </a:t>
            </a:r>
            <a:r>
              <a:rPr lang="en-US" altLang="zh-CN" sz="2000" dirty="0"/>
              <a:t>employees</a:t>
            </a:r>
            <a:r>
              <a:rPr lang="zh-CN" altLang="en-US" sz="2000" dirty="0"/>
              <a:t> </a:t>
            </a:r>
            <a:r>
              <a:rPr lang="en-US" altLang="zh-CN" sz="2000" dirty="0"/>
              <a:t>in</a:t>
            </a:r>
            <a:r>
              <a:rPr lang="zh-CN" altLang="en-US" sz="2000" dirty="0"/>
              <a:t> </a:t>
            </a:r>
            <a:endParaRPr lang="en-US" altLang="zh-CN" sz="2000" dirty="0"/>
          </a:p>
          <a:p>
            <a:r>
              <a:rPr lang="en-US" altLang="zh-CN" sz="2000" dirty="0"/>
              <a:t>the</a:t>
            </a:r>
            <a:r>
              <a:rPr lang="zh-CN" altLang="en-US" sz="2000" dirty="0"/>
              <a:t> </a:t>
            </a:r>
            <a:r>
              <a:rPr lang="en-US" altLang="zh-CN" sz="2000" dirty="0"/>
              <a:t>testing</a:t>
            </a:r>
            <a:r>
              <a:rPr lang="zh-CN" altLang="en-US" sz="2000" dirty="0"/>
              <a:t> </a:t>
            </a:r>
            <a:r>
              <a:rPr lang="en-US" altLang="zh-CN" sz="2000" dirty="0"/>
              <a:t>dataset</a:t>
            </a:r>
            <a:r>
              <a:rPr lang="zh-CN" altLang="en-US" sz="2000" dirty="0"/>
              <a:t> </a:t>
            </a:r>
            <a:r>
              <a:rPr lang="en-US" altLang="zh-CN" sz="2000" dirty="0"/>
              <a:t>are</a:t>
            </a:r>
            <a:r>
              <a:rPr lang="zh-CN" altLang="en-US" sz="2000" dirty="0"/>
              <a:t> </a:t>
            </a:r>
            <a:r>
              <a:rPr lang="en-US" altLang="zh-CN" sz="2000" dirty="0"/>
              <a:t>high</a:t>
            </a:r>
            <a:r>
              <a:rPr lang="zh-CN" altLang="en-US" sz="2000" dirty="0"/>
              <a:t> </a:t>
            </a:r>
            <a:r>
              <a:rPr lang="en-US" altLang="zh-CN" sz="2000" dirty="0"/>
              <a:t>performers</a:t>
            </a:r>
            <a:r>
              <a:rPr lang="zh-CN" altLang="en-US" sz="2000" dirty="0"/>
              <a:t> </a:t>
            </a:r>
            <a:endParaRPr lang="en-US" altLang="zh-CN" sz="2000" dirty="0"/>
          </a:p>
        </p:txBody>
      </p:sp>
      <p:sp>
        <p:nvSpPr>
          <p:cNvPr id="2" name="Slide Number Placeholder 1">
            <a:extLst>
              <a:ext uri="{FF2B5EF4-FFF2-40B4-BE49-F238E27FC236}">
                <a16:creationId xmlns:a16="http://schemas.microsoft.com/office/drawing/2014/main" id="{3F6EF8EE-23BD-C944-992A-8DF611B12755}"/>
              </a:ext>
            </a:extLst>
          </p:cNvPr>
          <p:cNvSpPr>
            <a:spLocks noGrp="1"/>
          </p:cNvSpPr>
          <p:nvPr>
            <p:ph type="sldNum" sz="quarter" idx="12"/>
          </p:nvPr>
        </p:nvSpPr>
        <p:spPr/>
        <p:txBody>
          <a:bodyPr/>
          <a:lstStyle/>
          <a:p>
            <a:fld id="{A4CD7737-34F1-429A-83DB-C8771D5BFC14}" type="slidenum">
              <a:rPr lang="en-US" smtClean="0"/>
              <a:t>21</a:t>
            </a:fld>
            <a:endParaRPr lang="en-US"/>
          </a:p>
        </p:txBody>
      </p:sp>
    </p:spTree>
    <p:extLst>
      <p:ext uri="{BB962C8B-B14F-4D97-AF65-F5344CB8AC3E}">
        <p14:creationId xmlns:p14="http://schemas.microsoft.com/office/powerpoint/2010/main" val="520580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500B247-3B77-9C46-B368-F37E44F4269A}"/>
              </a:ext>
            </a:extLst>
          </p:cNvPr>
          <p:cNvPicPr>
            <a:picLocks noChangeAspect="1"/>
          </p:cNvPicPr>
          <p:nvPr/>
        </p:nvPicPr>
        <p:blipFill>
          <a:blip r:embed="rId3"/>
          <a:stretch>
            <a:fillRect/>
          </a:stretch>
        </p:blipFill>
        <p:spPr>
          <a:xfrm>
            <a:off x="1096301" y="1344994"/>
            <a:ext cx="6863643" cy="5400224"/>
          </a:xfrm>
          <a:prstGeom prst="rect">
            <a:avLst/>
          </a:prstGeom>
        </p:spPr>
      </p:pic>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579970" y="540460"/>
            <a:ext cx="11612030" cy="639764"/>
          </a:xfrm>
        </p:spPr>
        <p:txBody>
          <a:bodyPr>
            <a:noAutofit/>
          </a:bodyPr>
          <a:lstStyle/>
          <a:p>
            <a:r>
              <a:rPr lang="en-US" dirty="0">
                <a:latin typeface="+mn-lt"/>
              </a:rPr>
              <a:t>Machine Learning Modeling - </a:t>
            </a:r>
            <a:r>
              <a:rPr lang="en-US" altLang="zh-CN" dirty="0">
                <a:latin typeface="+mn-lt"/>
              </a:rPr>
              <a:t>Comparison</a:t>
            </a:r>
            <a:r>
              <a:rPr lang="zh-CN" altLang="en-US" dirty="0">
                <a:latin typeface="+mn-lt"/>
              </a:rPr>
              <a:t> </a:t>
            </a:r>
            <a:r>
              <a:rPr lang="en-US" altLang="zh-CN" dirty="0">
                <a:latin typeface="+mn-lt"/>
              </a:rPr>
              <a:t>Feature</a:t>
            </a:r>
            <a:endParaRPr lang="en-US" dirty="0">
              <a:latin typeface="+mn-lt"/>
            </a:endParaRPr>
          </a:p>
        </p:txBody>
      </p:sp>
      <p:sp>
        <p:nvSpPr>
          <p:cNvPr id="18" name="Content Placeholder 2">
            <a:extLst>
              <a:ext uri="{FF2B5EF4-FFF2-40B4-BE49-F238E27FC236}">
                <a16:creationId xmlns:a16="http://schemas.microsoft.com/office/drawing/2014/main" id="{1B9572FC-DC33-C949-A38C-07A5684CE41A}"/>
              </a:ext>
            </a:extLst>
          </p:cNvPr>
          <p:cNvSpPr txBox="1">
            <a:spLocks/>
          </p:cNvSpPr>
          <p:nvPr/>
        </p:nvSpPr>
        <p:spPr>
          <a:xfrm>
            <a:off x="1761709" y="908078"/>
            <a:ext cx="6397745" cy="3635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grpSp>
        <p:nvGrpSpPr>
          <p:cNvPr id="6" name="Group 5">
            <a:extLst>
              <a:ext uri="{FF2B5EF4-FFF2-40B4-BE49-F238E27FC236}">
                <a16:creationId xmlns:a16="http://schemas.microsoft.com/office/drawing/2014/main" id="{1CEE6113-AAEA-CC4C-A88C-E35705DFC9C1}"/>
              </a:ext>
            </a:extLst>
          </p:cNvPr>
          <p:cNvGrpSpPr/>
          <p:nvPr/>
        </p:nvGrpSpPr>
        <p:grpSpPr>
          <a:xfrm>
            <a:off x="7976136" y="2923880"/>
            <a:ext cx="659771" cy="3680623"/>
            <a:chOff x="8166879" y="2528047"/>
            <a:chExt cx="659771" cy="3162748"/>
          </a:xfrm>
        </p:grpSpPr>
        <p:sp>
          <p:nvSpPr>
            <p:cNvPr id="3" name="Right Bracket 2">
              <a:extLst>
                <a:ext uri="{FF2B5EF4-FFF2-40B4-BE49-F238E27FC236}">
                  <a16:creationId xmlns:a16="http://schemas.microsoft.com/office/drawing/2014/main" id="{83564B03-8FE5-4F41-9561-18913124085D}"/>
                </a:ext>
              </a:extLst>
            </p:cNvPr>
            <p:cNvSpPr/>
            <p:nvPr/>
          </p:nvSpPr>
          <p:spPr>
            <a:xfrm>
              <a:off x="8166879" y="2528047"/>
              <a:ext cx="331662" cy="3162748"/>
            </a:xfrm>
            <a:prstGeom prst="righ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wn Arrow 4">
              <a:extLst>
                <a:ext uri="{FF2B5EF4-FFF2-40B4-BE49-F238E27FC236}">
                  <a16:creationId xmlns:a16="http://schemas.microsoft.com/office/drawing/2014/main" id="{45C00140-3962-AD47-9859-8CAC6B64ED2E}"/>
                </a:ext>
              </a:extLst>
            </p:cNvPr>
            <p:cNvSpPr/>
            <p:nvPr/>
          </p:nvSpPr>
          <p:spPr>
            <a:xfrm rot="16200000">
              <a:off x="8509299" y="3603812"/>
              <a:ext cx="290457" cy="34424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0C38192-E4EF-B041-93EB-A34DBBEE54FD}"/>
              </a:ext>
            </a:extLst>
          </p:cNvPr>
          <p:cNvSpPr txBox="1"/>
          <p:nvPr/>
        </p:nvSpPr>
        <p:spPr>
          <a:xfrm>
            <a:off x="8983760" y="4090582"/>
            <a:ext cx="2878294" cy="584775"/>
          </a:xfrm>
          <a:prstGeom prst="rect">
            <a:avLst/>
          </a:prstGeom>
          <a:noFill/>
        </p:spPr>
        <p:txBody>
          <a:bodyPr wrap="square" rtlCol="0">
            <a:spAutoFit/>
          </a:bodyPr>
          <a:lstStyle/>
          <a:p>
            <a:r>
              <a:rPr lang="en-US" altLang="zh-CN" sz="1600" dirty="0">
                <a:solidFill>
                  <a:schemeClr val="accent1"/>
                </a:solidFill>
              </a:rPr>
              <a:t>Exclude</a:t>
            </a:r>
            <a:r>
              <a:rPr lang="zh-CN" altLang="en-US" sz="1600" dirty="0">
                <a:solidFill>
                  <a:schemeClr val="accent1"/>
                </a:solidFill>
              </a:rPr>
              <a:t> </a:t>
            </a:r>
            <a:r>
              <a:rPr lang="en-US" altLang="zh-CN" sz="1600" dirty="0">
                <a:solidFill>
                  <a:schemeClr val="accent1"/>
                </a:solidFill>
              </a:rPr>
              <a:t>one</a:t>
            </a:r>
            <a:r>
              <a:rPr lang="zh-CN" altLang="en-US" sz="1600" dirty="0">
                <a:solidFill>
                  <a:schemeClr val="accent1"/>
                </a:solidFill>
              </a:rPr>
              <a:t> </a:t>
            </a:r>
            <a:r>
              <a:rPr lang="en-US" altLang="zh-CN" sz="1600" dirty="0">
                <a:solidFill>
                  <a:schemeClr val="accent1"/>
                </a:solidFill>
              </a:rPr>
              <a:t>group</a:t>
            </a:r>
            <a:r>
              <a:rPr lang="zh-CN" altLang="en-US" sz="1600" dirty="0">
                <a:solidFill>
                  <a:schemeClr val="accent1"/>
                </a:solidFill>
              </a:rPr>
              <a:t> </a:t>
            </a:r>
            <a:r>
              <a:rPr lang="en-US" altLang="zh-CN" sz="1600" dirty="0">
                <a:solidFill>
                  <a:schemeClr val="accent1"/>
                </a:solidFill>
              </a:rPr>
              <a:t>of</a:t>
            </a:r>
            <a:r>
              <a:rPr lang="zh-CN" altLang="en-US" sz="1600" dirty="0">
                <a:solidFill>
                  <a:schemeClr val="accent1"/>
                </a:solidFill>
              </a:rPr>
              <a:t> </a:t>
            </a:r>
            <a:r>
              <a:rPr lang="en-US" altLang="zh-CN" sz="1600" dirty="0">
                <a:solidFill>
                  <a:schemeClr val="accent1"/>
                </a:solidFill>
              </a:rPr>
              <a:t>features</a:t>
            </a:r>
            <a:r>
              <a:rPr lang="zh-CN" altLang="en-US" sz="1600" dirty="0">
                <a:solidFill>
                  <a:schemeClr val="accent1"/>
                </a:solidFill>
              </a:rPr>
              <a:t> </a:t>
            </a:r>
            <a:r>
              <a:rPr lang="en-US" altLang="zh-CN" sz="1600" dirty="0">
                <a:solidFill>
                  <a:schemeClr val="accent1"/>
                </a:solidFill>
              </a:rPr>
              <a:t>each</a:t>
            </a:r>
            <a:r>
              <a:rPr lang="zh-CN" altLang="en-US" sz="1600" dirty="0">
                <a:solidFill>
                  <a:schemeClr val="accent1"/>
                </a:solidFill>
              </a:rPr>
              <a:t> </a:t>
            </a:r>
            <a:r>
              <a:rPr lang="en-US" altLang="zh-CN" sz="1600" dirty="0">
                <a:solidFill>
                  <a:schemeClr val="accent1"/>
                </a:solidFill>
              </a:rPr>
              <a:t>time</a:t>
            </a:r>
            <a:endParaRPr lang="en-US" sz="1600" dirty="0">
              <a:solidFill>
                <a:schemeClr val="accent1"/>
              </a:solidFill>
            </a:endParaRPr>
          </a:p>
        </p:txBody>
      </p:sp>
      <p:sp>
        <p:nvSpPr>
          <p:cNvPr id="11" name="Right Bracket 10">
            <a:extLst>
              <a:ext uri="{FF2B5EF4-FFF2-40B4-BE49-F238E27FC236}">
                <a16:creationId xmlns:a16="http://schemas.microsoft.com/office/drawing/2014/main" id="{3492D324-7C98-C749-824A-986D38A537B5}"/>
              </a:ext>
            </a:extLst>
          </p:cNvPr>
          <p:cNvSpPr/>
          <p:nvPr/>
        </p:nvSpPr>
        <p:spPr>
          <a:xfrm>
            <a:off x="7976136" y="1769907"/>
            <a:ext cx="331662" cy="570575"/>
          </a:xfrm>
          <a:prstGeom prst="righ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3" name="Down Arrow 12">
            <a:extLst>
              <a:ext uri="{FF2B5EF4-FFF2-40B4-BE49-F238E27FC236}">
                <a16:creationId xmlns:a16="http://schemas.microsoft.com/office/drawing/2014/main" id="{B91F3C94-4659-8249-AF17-27BA8FC9B9E5}"/>
              </a:ext>
            </a:extLst>
          </p:cNvPr>
          <p:cNvSpPr/>
          <p:nvPr/>
        </p:nvSpPr>
        <p:spPr>
          <a:xfrm rot="16200000">
            <a:off x="8350884" y="1883071"/>
            <a:ext cx="290457" cy="34424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TextBox 13">
            <a:extLst>
              <a:ext uri="{FF2B5EF4-FFF2-40B4-BE49-F238E27FC236}">
                <a16:creationId xmlns:a16="http://schemas.microsoft.com/office/drawing/2014/main" id="{E3D9CAA3-7A38-FF41-A526-196539759864}"/>
              </a:ext>
            </a:extLst>
          </p:cNvPr>
          <p:cNvSpPr txBox="1"/>
          <p:nvPr/>
        </p:nvSpPr>
        <p:spPr>
          <a:xfrm>
            <a:off x="8983760" y="1638214"/>
            <a:ext cx="3278343" cy="584775"/>
          </a:xfrm>
          <a:prstGeom prst="rect">
            <a:avLst/>
          </a:prstGeom>
          <a:noFill/>
        </p:spPr>
        <p:txBody>
          <a:bodyPr wrap="square" rtlCol="0">
            <a:spAutoFit/>
          </a:bodyPr>
          <a:lstStyle/>
          <a:p>
            <a:r>
              <a:rPr lang="en-US" altLang="zh-CN" sz="1600" dirty="0">
                <a:solidFill>
                  <a:schemeClr val="tx2"/>
                </a:solidFill>
              </a:rPr>
              <a:t>Baseline:</a:t>
            </a:r>
            <a:endParaRPr lang="en-CA" altLang="zh-CN" sz="1600" dirty="0">
              <a:solidFill>
                <a:schemeClr val="tx2"/>
              </a:solidFill>
            </a:endParaRPr>
          </a:p>
          <a:p>
            <a:r>
              <a:rPr lang="en-US" altLang="zh-CN" sz="1600" dirty="0">
                <a:solidFill>
                  <a:schemeClr val="tx2"/>
                </a:solidFill>
              </a:rPr>
              <a:t>Use</a:t>
            </a:r>
            <a:r>
              <a:rPr lang="zh-CN" altLang="en-US" sz="1600" dirty="0">
                <a:solidFill>
                  <a:schemeClr val="tx2"/>
                </a:solidFill>
              </a:rPr>
              <a:t> </a:t>
            </a:r>
            <a:r>
              <a:rPr lang="en-US" altLang="zh-CN" sz="1600" dirty="0">
                <a:solidFill>
                  <a:schemeClr val="tx2"/>
                </a:solidFill>
              </a:rPr>
              <a:t>BOW</a:t>
            </a:r>
            <a:r>
              <a:rPr lang="zh-CN" altLang="en-US" sz="1600" dirty="0">
                <a:solidFill>
                  <a:schemeClr val="tx2"/>
                </a:solidFill>
              </a:rPr>
              <a:t> </a:t>
            </a:r>
            <a:r>
              <a:rPr lang="en-US" altLang="zh-CN" sz="1600" dirty="0">
                <a:solidFill>
                  <a:schemeClr val="tx2"/>
                </a:solidFill>
              </a:rPr>
              <a:t>and</a:t>
            </a:r>
            <a:r>
              <a:rPr lang="zh-CN" altLang="en-US" sz="1600" dirty="0">
                <a:solidFill>
                  <a:schemeClr val="tx2"/>
                </a:solidFill>
              </a:rPr>
              <a:t> </a:t>
            </a:r>
            <a:r>
              <a:rPr lang="en-US" altLang="zh-CN" sz="1600" dirty="0">
                <a:solidFill>
                  <a:schemeClr val="tx2"/>
                </a:solidFill>
              </a:rPr>
              <a:t>TF-IDF</a:t>
            </a:r>
            <a:r>
              <a:rPr lang="zh-CN" altLang="en-US" sz="1600" dirty="0">
                <a:solidFill>
                  <a:schemeClr val="tx2"/>
                </a:solidFill>
              </a:rPr>
              <a:t> </a:t>
            </a:r>
            <a:r>
              <a:rPr lang="en-US" altLang="zh-CN" sz="1600" dirty="0">
                <a:solidFill>
                  <a:schemeClr val="tx2"/>
                </a:solidFill>
              </a:rPr>
              <a:t>only</a:t>
            </a:r>
            <a:r>
              <a:rPr lang="zh-CN" altLang="en-US" sz="1600" dirty="0">
                <a:solidFill>
                  <a:schemeClr val="tx2"/>
                </a:solidFill>
              </a:rPr>
              <a:t>  </a:t>
            </a:r>
            <a:endParaRPr lang="en-US" sz="1600" dirty="0">
              <a:solidFill>
                <a:schemeClr val="tx2"/>
              </a:solidFill>
            </a:endParaRPr>
          </a:p>
        </p:txBody>
      </p:sp>
      <p:sp>
        <p:nvSpPr>
          <p:cNvPr id="15" name="Rectangle 14">
            <a:extLst>
              <a:ext uri="{FF2B5EF4-FFF2-40B4-BE49-F238E27FC236}">
                <a16:creationId xmlns:a16="http://schemas.microsoft.com/office/drawing/2014/main" id="{049D5343-45B9-C543-98DF-211D938A54AD}"/>
              </a:ext>
            </a:extLst>
          </p:cNvPr>
          <p:cNvSpPr/>
          <p:nvPr/>
        </p:nvSpPr>
        <p:spPr>
          <a:xfrm>
            <a:off x="717749" y="2413822"/>
            <a:ext cx="7566715" cy="363576"/>
          </a:xfrm>
          <a:prstGeom prst="rect">
            <a:avLst/>
          </a:prstGeom>
          <a:solidFill>
            <a:srgbClr val="A9D18E">
              <a:alpha val="25490"/>
            </a:srgb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E427DB05-4A62-B946-83AE-F4C7FB8DF931}"/>
              </a:ext>
            </a:extLst>
          </p:cNvPr>
          <p:cNvSpPr/>
          <p:nvPr/>
        </p:nvSpPr>
        <p:spPr>
          <a:xfrm rot="16200000">
            <a:off x="8311358" y="2460071"/>
            <a:ext cx="290457" cy="3442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9" name="TextBox 18">
            <a:extLst>
              <a:ext uri="{FF2B5EF4-FFF2-40B4-BE49-F238E27FC236}">
                <a16:creationId xmlns:a16="http://schemas.microsoft.com/office/drawing/2014/main" id="{8C2542B3-DE0B-5344-9A5F-9FD22A5FAC97}"/>
              </a:ext>
            </a:extLst>
          </p:cNvPr>
          <p:cNvSpPr txBox="1"/>
          <p:nvPr/>
        </p:nvSpPr>
        <p:spPr>
          <a:xfrm>
            <a:off x="8983760" y="2264830"/>
            <a:ext cx="3503910" cy="584775"/>
          </a:xfrm>
          <a:prstGeom prst="rect">
            <a:avLst/>
          </a:prstGeom>
          <a:noFill/>
        </p:spPr>
        <p:txBody>
          <a:bodyPr wrap="square" rtlCol="0">
            <a:spAutoFit/>
          </a:bodyPr>
          <a:lstStyle/>
          <a:p>
            <a:r>
              <a:rPr lang="en-US" altLang="zh-CN" sz="1600" dirty="0">
                <a:solidFill>
                  <a:schemeClr val="accent6"/>
                </a:solidFill>
              </a:rPr>
              <a:t>Include</a:t>
            </a:r>
            <a:r>
              <a:rPr lang="zh-CN" altLang="en-US" sz="1600" dirty="0">
                <a:solidFill>
                  <a:schemeClr val="accent6"/>
                </a:solidFill>
              </a:rPr>
              <a:t> </a:t>
            </a:r>
            <a:r>
              <a:rPr lang="en-US" altLang="zh-CN" sz="1600" dirty="0">
                <a:solidFill>
                  <a:schemeClr val="accent6"/>
                </a:solidFill>
              </a:rPr>
              <a:t>all</a:t>
            </a:r>
            <a:r>
              <a:rPr lang="zh-CN" altLang="en-US" sz="1600" dirty="0">
                <a:solidFill>
                  <a:schemeClr val="accent6"/>
                </a:solidFill>
              </a:rPr>
              <a:t> </a:t>
            </a:r>
            <a:r>
              <a:rPr lang="en-US" altLang="zh-CN" sz="1600" dirty="0">
                <a:solidFill>
                  <a:schemeClr val="accent6"/>
                </a:solidFill>
              </a:rPr>
              <a:t>informative</a:t>
            </a:r>
            <a:r>
              <a:rPr lang="zh-CN" altLang="en-US" sz="1600" dirty="0">
                <a:solidFill>
                  <a:schemeClr val="accent6"/>
                </a:solidFill>
              </a:rPr>
              <a:t> </a:t>
            </a:r>
            <a:r>
              <a:rPr lang="en-US" altLang="zh-CN" sz="1600" dirty="0">
                <a:solidFill>
                  <a:schemeClr val="accent6"/>
                </a:solidFill>
              </a:rPr>
              <a:t>features</a:t>
            </a:r>
            <a:r>
              <a:rPr lang="zh-CN" altLang="en-US" sz="1600" dirty="0">
                <a:solidFill>
                  <a:schemeClr val="accent6"/>
                </a:solidFill>
              </a:rPr>
              <a:t> </a:t>
            </a:r>
            <a:r>
              <a:rPr lang="en-US" altLang="zh-CN" sz="1600" dirty="0">
                <a:solidFill>
                  <a:schemeClr val="accent6"/>
                </a:solidFill>
              </a:rPr>
              <a:t>generated</a:t>
            </a:r>
            <a:r>
              <a:rPr lang="zh-CN" altLang="en-US" sz="1600" dirty="0">
                <a:solidFill>
                  <a:schemeClr val="accent6"/>
                </a:solidFill>
              </a:rPr>
              <a:t> </a:t>
            </a:r>
            <a:r>
              <a:rPr lang="en-US" altLang="zh-CN" sz="1600" dirty="0">
                <a:solidFill>
                  <a:schemeClr val="accent6"/>
                </a:solidFill>
              </a:rPr>
              <a:t>by</a:t>
            </a:r>
            <a:r>
              <a:rPr lang="zh-CN" altLang="en-US" sz="1600" dirty="0">
                <a:solidFill>
                  <a:schemeClr val="accent6"/>
                </a:solidFill>
              </a:rPr>
              <a:t> </a:t>
            </a:r>
            <a:r>
              <a:rPr lang="en-US" altLang="zh-CN" sz="1600" dirty="0">
                <a:solidFill>
                  <a:schemeClr val="accent6"/>
                </a:solidFill>
              </a:rPr>
              <a:t>feature</a:t>
            </a:r>
            <a:r>
              <a:rPr lang="zh-CN" altLang="en-US" sz="1600" dirty="0">
                <a:solidFill>
                  <a:schemeClr val="accent6"/>
                </a:solidFill>
              </a:rPr>
              <a:t> </a:t>
            </a:r>
            <a:r>
              <a:rPr lang="en-US" altLang="zh-CN" sz="1600" dirty="0">
                <a:solidFill>
                  <a:schemeClr val="accent6"/>
                </a:solidFill>
              </a:rPr>
              <a:t>engineering</a:t>
            </a:r>
            <a:r>
              <a:rPr lang="zh-CN" altLang="en-US" sz="1600" dirty="0">
                <a:solidFill>
                  <a:schemeClr val="accent6"/>
                </a:solidFill>
              </a:rPr>
              <a:t> </a:t>
            </a:r>
            <a:endParaRPr lang="en-US" sz="1600" dirty="0">
              <a:solidFill>
                <a:schemeClr val="accent6"/>
              </a:solidFill>
            </a:endParaRPr>
          </a:p>
        </p:txBody>
      </p:sp>
      <p:sp>
        <p:nvSpPr>
          <p:cNvPr id="20" name="Rectangle 19">
            <a:extLst>
              <a:ext uri="{FF2B5EF4-FFF2-40B4-BE49-F238E27FC236}">
                <a16:creationId xmlns:a16="http://schemas.microsoft.com/office/drawing/2014/main" id="{0C390A6C-C05D-5044-9436-4D09081CE236}"/>
              </a:ext>
            </a:extLst>
          </p:cNvPr>
          <p:cNvSpPr/>
          <p:nvPr/>
        </p:nvSpPr>
        <p:spPr>
          <a:xfrm>
            <a:off x="592739" y="5648777"/>
            <a:ext cx="7566715" cy="363576"/>
          </a:xfrm>
          <a:prstGeom prst="rect">
            <a:avLst/>
          </a:prstGeom>
          <a:solidFill>
            <a:srgbClr val="FFC000">
              <a:alpha val="2549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 name="Slide Number Placeholder 3">
            <a:extLst>
              <a:ext uri="{FF2B5EF4-FFF2-40B4-BE49-F238E27FC236}">
                <a16:creationId xmlns:a16="http://schemas.microsoft.com/office/drawing/2014/main" id="{72D855DE-015F-9D4B-B42F-9E64BA11F9E2}"/>
              </a:ext>
            </a:extLst>
          </p:cNvPr>
          <p:cNvSpPr>
            <a:spLocks noGrp="1"/>
          </p:cNvSpPr>
          <p:nvPr>
            <p:ph type="sldNum" sz="quarter" idx="12"/>
          </p:nvPr>
        </p:nvSpPr>
        <p:spPr/>
        <p:txBody>
          <a:bodyPr/>
          <a:lstStyle/>
          <a:p>
            <a:fld id="{A4CD7737-34F1-429A-83DB-C8771D5BFC14}" type="slidenum">
              <a:rPr lang="en-US" smtClean="0"/>
              <a:t>22</a:t>
            </a:fld>
            <a:endParaRPr lang="en-US"/>
          </a:p>
        </p:txBody>
      </p:sp>
    </p:spTree>
    <p:extLst>
      <p:ext uri="{BB962C8B-B14F-4D97-AF65-F5344CB8AC3E}">
        <p14:creationId xmlns:p14="http://schemas.microsoft.com/office/powerpoint/2010/main" val="2915385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2874683" y="2348385"/>
            <a:ext cx="5988423" cy="1619991"/>
          </a:xfrm>
        </p:spPr>
        <p:txBody>
          <a:bodyPr vert="horz" lIns="91440" tIns="45720" rIns="91440" bIns="45720" rtlCol="0" anchor="ctr">
            <a:noAutofit/>
          </a:bodyPr>
          <a:lstStyle/>
          <a:p>
            <a:pPr algn="ctr"/>
            <a:r>
              <a:rPr lang="en-US" sz="7200" b="1" dirty="0"/>
              <a:t>Interpretation (Dashboard)</a:t>
            </a:r>
            <a:endParaRPr lang="en-US" sz="6000" b="1" dirty="0"/>
          </a:p>
        </p:txBody>
      </p:sp>
      <p:sp>
        <p:nvSpPr>
          <p:cNvPr id="3" name="Slide Number Placeholder 2">
            <a:extLst>
              <a:ext uri="{FF2B5EF4-FFF2-40B4-BE49-F238E27FC236}">
                <a16:creationId xmlns:a16="http://schemas.microsoft.com/office/drawing/2014/main" id="{D7C7EA33-1C90-434B-93CD-88D17A14F4E0}"/>
              </a:ext>
            </a:extLst>
          </p:cNvPr>
          <p:cNvSpPr>
            <a:spLocks noGrp="1"/>
          </p:cNvSpPr>
          <p:nvPr>
            <p:ph type="sldNum" sz="quarter" idx="12"/>
          </p:nvPr>
        </p:nvSpPr>
        <p:spPr/>
        <p:txBody>
          <a:bodyPr/>
          <a:lstStyle/>
          <a:p>
            <a:fld id="{A4CD7737-34F1-429A-83DB-C8771D5BFC14}" type="slidenum">
              <a:rPr lang="en-US" smtClean="0"/>
              <a:t>23</a:t>
            </a:fld>
            <a:endParaRPr lang="en-US"/>
          </a:p>
        </p:txBody>
      </p:sp>
      <p:sp>
        <p:nvSpPr>
          <p:cNvPr id="5" name="Rectangle 4">
            <a:hlinkClick r:id="rId2" action="ppaction://hlinksldjump"/>
            <a:extLst>
              <a:ext uri="{FF2B5EF4-FFF2-40B4-BE49-F238E27FC236}">
                <a16:creationId xmlns:a16="http://schemas.microsoft.com/office/drawing/2014/main" id="{158DCC2C-A95B-4F4D-93A4-F37E5D64ACB0}"/>
              </a:ext>
            </a:extLst>
          </p:cNvPr>
          <p:cNvSpPr/>
          <p:nvPr/>
        </p:nvSpPr>
        <p:spPr>
          <a:xfrm>
            <a:off x="10428941" y="6425359"/>
            <a:ext cx="251012" cy="227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36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D498-8438-D24E-AAF0-1AFD67371009}"/>
              </a:ext>
            </a:extLst>
          </p:cNvPr>
          <p:cNvSpPr>
            <a:spLocks noGrp="1"/>
          </p:cNvSpPr>
          <p:nvPr>
            <p:ph type="title"/>
          </p:nvPr>
        </p:nvSpPr>
        <p:spPr>
          <a:xfrm>
            <a:off x="587375" y="592859"/>
            <a:ext cx="10515600" cy="662781"/>
          </a:xfrm>
        </p:spPr>
        <p:txBody>
          <a:bodyPr>
            <a:normAutofit fontScale="90000"/>
          </a:bodyPr>
          <a:lstStyle/>
          <a:p>
            <a:r>
              <a:rPr lang="en-US" dirty="0">
                <a:latin typeface="+mn-lt"/>
              </a:rPr>
              <a:t>Data Product Handoff </a:t>
            </a:r>
          </a:p>
        </p:txBody>
      </p:sp>
      <p:sp>
        <p:nvSpPr>
          <p:cNvPr id="4" name="Slide Number Placeholder 3">
            <a:extLst>
              <a:ext uri="{FF2B5EF4-FFF2-40B4-BE49-F238E27FC236}">
                <a16:creationId xmlns:a16="http://schemas.microsoft.com/office/drawing/2014/main" id="{65791C0B-56F1-4D78-9974-1ECEE0D98BF1}"/>
              </a:ext>
            </a:extLst>
          </p:cNvPr>
          <p:cNvSpPr>
            <a:spLocks noGrp="1"/>
          </p:cNvSpPr>
          <p:nvPr>
            <p:ph type="sldNum" sz="quarter" idx="12"/>
          </p:nvPr>
        </p:nvSpPr>
        <p:spPr/>
        <p:txBody>
          <a:bodyPr/>
          <a:lstStyle/>
          <a:p>
            <a:fld id="{A4CD7737-34F1-429A-83DB-C8771D5BFC14}" type="slidenum">
              <a:rPr lang="en-US" smtClean="0"/>
              <a:t>24</a:t>
            </a:fld>
            <a:endParaRPr lang="en-US"/>
          </a:p>
        </p:txBody>
      </p:sp>
      <p:sp>
        <p:nvSpPr>
          <p:cNvPr id="5" name="Content Placeholder 2">
            <a:extLst>
              <a:ext uri="{FF2B5EF4-FFF2-40B4-BE49-F238E27FC236}">
                <a16:creationId xmlns:a16="http://schemas.microsoft.com/office/drawing/2014/main" id="{76648626-C734-40C7-A834-2939B98AFD7C}"/>
              </a:ext>
            </a:extLst>
          </p:cNvPr>
          <p:cNvSpPr txBox="1">
            <a:spLocks/>
          </p:cNvSpPr>
          <p:nvPr/>
        </p:nvSpPr>
        <p:spPr>
          <a:xfrm>
            <a:off x="969541" y="2098286"/>
            <a:ext cx="10515600" cy="3154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Documented GitHub repository</a:t>
            </a:r>
          </a:p>
          <a:p>
            <a:endParaRPr lang="en-US" sz="3600" dirty="0"/>
          </a:p>
          <a:p>
            <a:r>
              <a:rPr lang="en-US" sz="3600" dirty="0" err="1"/>
              <a:t>Makefile</a:t>
            </a:r>
            <a:r>
              <a:rPr lang="en-US" sz="3600" dirty="0"/>
              <a:t> to reproduce the analysis’s pipeline</a:t>
            </a:r>
          </a:p>
          <a:p>
            <a:endParaRPr lang="en-US" sz="3600" dirty="0"/>
          </a:p>
          <a:p>
            <a:r>
              <a:rPr lang="en-US" sz="3600" dirty="0" err="1"/>
              <a:t>Conda</a:t>
            </a:r>
            <a:r>
              <a:rPr lang="en-US" sz="3600" dirty="0"/>
              <a:t> virtual environment with requirements preinstalled </a:t>
            </a:r>
          </a:p>
        </p:txBody>
      </p:sp>
    </p:spTree>
    <p:extLst>
      <p:ext uri="{BB962C8B-B14F-4D97-AF65-F5344CB8AC3E}">
        <p14:creationId xmlns:p14="http://schemas.microsoft.com/office/powerpoint/2010/main" val="154041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D498-8438-D24E-AAF0-1AFD67371009}"/>
              </a:ext>
            </a:extLst>
          </p:cNvPr>
          <p:cNvSpPr>
            <a:spLocks noGrp="1"/>
          </p:cNvSpPr>
          <p:nvPr>
            <p:ph type="title"/>
          </p:nvPr>
        </p:nvSpPr>
        <p:spPr>
          <a:xfrm>
            <a:off x="587375" y="501650"/>
            <a:ext cx="10515600" cy="759587"/>
          </a:xfrm>
        </p:spPr>
        <p:txBody>
          <a:bodyPr/>
          <a:lstStyle/>
          <a:p>
            <a:r>
              <a:rPr lang="en-US" dirty="0">
                <a:latin typeface="+mn-lt"/>
              </a:rPr>
              <a:t>Challenges</a:t>
            </a:r>
          </a:p>
        </p:txBody>
      </p:sp>
      <p:sp>
        <p:nvSpPr>
          <p:cNvPr id="3" name="Content Placeholder 2">
            <a:extLst>
              <a:ext uri="{FF2B5EF4-FFF2-40B4-BE49-F238E27FC236}">
                <a16:creationId xmlns:a16="http://schemas.microsoft.com/office/drawing/2014/main" id="{CC13595C-1300-6A4E-A45F-59682F0171AF}"/>
              </a:ext>
            </a:extLst>
          </p:cNvPr>
          <p:cNvSpPr>
            <a:spLocks noGrp="1"/>
          </p:cNvSpPr>
          <p:nvPr>
            <p:ph idx="1"/>
          </p:nvPr>
        </p:nvSpPr>
        <p:spPr>
          <a:xfrm>
            <a:off x="1004316" y="1851830"/>
            <a:ext cx="8578596" cy="4128345"/>
          </a:xfrm>
        </p:spPr>
        <p:txBody>
          <a:bodyPr>
            <a:normAutofit/>
          </a:bodyPr>
          <a:lstStyle/>
          <a:p>
            <a:endParaRPr lang="en-US" sz="3600" dirty="0"/>
          </a:p>
          <a:p>
            <a:r>
              <a:rPr lang="en-US" sz="3600" dirty="0"/>
              <a:t>Sample size</a:t>
            </a:r>
            <a:br>
              <a:rPr lang="en-US" sz="3600" dirty="0"/>
            </a:br>
            <a:endParaRPr lang="en-US" sz="3600" dirty="0"/>
          </a:p>
          <a:p>
            <a:r>
              <a:rPr lang="en-US" sz="3600" dirty="0"/>
              <a:t>Unstructured resume corpus</a:t>
            </a:r>
            <a:br>
              <a:rPr lang="en-US" sz="3600" dirty="0"/>
            </a:br>
            <a:endParaRPr lang="en-US" sz="3600" dirty="0"/>
          </a:p>
          <a:p>
            <a:r>
              <a:rPr lang="en-US" sz="3600" dirty="0"/>
              <a:t>Feature creation and interpretation</a:t>
            </a:r>
            <a:br>
              <a:rPr lang="en-US" sz="3600" dirty="0"/>
            </a:br>
            <a:endParaRPr lang="en-US" sz="3600" dirty="0"/>
          </a:p>
        </p:txBody>
      </p:sp>
      <p:sp>
        <p:nvSpPr>
          <p:cNvPr id="4" name="Slide Number Placeholder 3">
            <a:extLst>
              <a:ext uri="{FF2B5EF4-FFF2-40B4-BE49-F238E27FC236}">
                <a16:creationId xmlns:a16="http://schemas.microsoft.com/office/drawing/2014/main" id="{884D69A4-FD4B-4CBE-B14F-CEF54F2656E9}"/>
              </a:ext>
            </a:extLst>
          </p:cNvPr>
          <p:cNvSpPr>
            <a:spLocks noGrp="1"/>
          </p:cNvSpPr>
          <p:nvPr>
            <p:ph type="sldNum" sz="quarter" idx="12"/>
          </p:nvPr>
        </p:nvSpPr>
        <p:spPr/>
        <p:txBody>
          <a:bodyPr/>
          <a:lstStyle/>
          <a:p>
            <a:fld id="{A4CD7737-34F1-429A-83DB-C8771D5BFC14}" type="slidenum">
              <a:rPr lang="en-US" smtClean="0"/>
              <a:t>25</a:t>
            </a:fld>
            <a:endParaRPr lang="en-US"/>
          </a:p>
        </p:txBody>
      </p:sp>
    </p:spTree>
    <p:extLst>
      <p:ext uri="{BB962C8B-B14F-4D97-AF65-F5344CB8AC3E}">
        <p14:creationId xmlns:p14="http://schemas.microsoft.com/office/powerpoint/2010/main" val="196428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91154F-7591-9C40-9103-D48EA8B3315F}"/>
              </a:ext>
            </a:extLst>
          </p:cNvPr>
          <p:cNvSpPr>
            <a:spLocks noGrp="1"/>
          </p:cNvSpPr>
          <p:nvPr>
            <p:ph type="sldNum" sz="quarter" idx="12"/>
          </p:nvPr>
        </p:nvSpPr>
        <p:spPr/>
        <p:txBody>
          <a:bodyPr/>
          <a:lstStyle/>
          <a:p>
            <a:fld id="{A4CD7737-34F1-429A-83DB-C8771D5BFC14}" type="slidenum">
              <a:rPr lang="en-US" smtClean="0"/>
              <a:t>26</a:t>
            </a:fld>
            <a:endParaRPr lang="en-US"/>
          </a:p>
        </p:txBody>
      </p:sp>
      <p:sp>
        <p:nvSpPr>
          <p:cNvPr id="5" name="Rectangle 4">
            <a:extLst>
              <a:ext uri="{FF2B5EF4-FFF2-40B4-BE49-F238E27FC236}">
                <a16:creationId xmlns:a16="http://schemas.microsoft.com/office/drawing/2014/main" id="{542CB47C-480E-FF4F-A207-7C3FA4463413}"/>
              </a:ext>
            </a:extLst>
          </p:cNvPr>
          <p:cNvSpPr/>
          <p:nvPr/>
        </p:nvSpPr>
        <p:spPr>
          <a:xfrm>
            <a:off x="617257" y="136525"/>
            <a:ext cx="4247638" cy="769441"/>
          </a:xfrm>
          <a:prstGeom prst="rect">
            <a:avLst/>
          </a:prstGeom>
        </p:spPr>
        <p:txBody>
          <a:bodyPr wrap="none">
            <a:spAutoFit/>
          </a:bodyPr>
          <a:lstStyle/>
          <a:p>
            <a:r>
              <a:rPr lang="en-US" sz="4400" dirty="0"/>
              <a:t>Recommendation</a:t>
            </a:r>
          </a:p>
        </p:txBody>
      </p:sp>
      <p:pic>
        <p:nvPicPr>
          <p:cNvPr id="6" name="Picture 5" descr="A screenshot of a cell phone&#10;&#10;Description automatically generated">
            <a:extLst>
              <a:ext uri="{FF2B5EF4-FFF2-40B4-BE49-F238E27FC236}">
                <a16:creationId xmlns:a16="http://schemas.microsoft.com/office/drawing/2014/main" id="{6D2DF175-DFDE-2941-997A-6072C6368378}"/>
              </a:ext>
            </a:extLst>
          </p:cNvPr>
          <p:cNvPicPr>
            <a:picLocks noChangeAspect="1"/>
          </p:cNvPicPr>
          <p:nvPr/>
        </p:nvPicPr>
        <p:blipFill rotWithShape="1">
          <a:blip r:embed="rId2">
            <a:extLst>
              <a:ext uri="{28A0092B-C50C-407E-A947-70E740481C1C}">
                <a14:useLocalDpi xmlns:a14="http://schemas.microsoft.com/office/drawing/2010/main" val="0"/>
              </a:ext>
            </a:extLst>
          </a:blip>
          <a:srcRect r="5152"/>
          <a:stretch/>
        </p:blipFill>
        <p:spPr>
          <a:xfrm>
            <a:off x="838199" y="1259658"/>
            <a:ext cx="5946650" cy="3877502"/>
          </a:xfrm>
          <a:prstGeom prst="rect">
            <a:avLst/>
          </a:prstGeom>
        </p:spPr>
      </p:pic>
      <p:sp>
        <p:nvSpPr>
          <p:cNvPr id="7" name="Arrow: Right 8">
            <a:extLst>
              <a:ext uri="{FF2B5EF4-FFF2-40B4-BE49-F238E27FC236}">
                <a16:creationId xmlns:a16="http://schemas.microsoft.com/office/drawing/2014/main" id="{81CA54AE-9CFD-9F4B-A5D7-2013AD1CDD6E}"/>
              </a:ext>
            </a:extLst>
          </p:cNvPr>
          <p:cNvSpPr/>
          <p:nvPr/>
        </p:nvSpPr>
        <p:spPr>
          <a:xfrm flipV="1">
            <a:off x="6897944" y="2642436"/>
            <a:ext cx="987551" cy="1134216"/>
          </a:xfrm>
          <a:prstGeom prst="rightArrow">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741AB0-F034-2D43-93AC-EAC0715F63C3}"/>
              </a:ext>
            </a:extLst>
          </p:cNvPr>
          <p:cNvSpPr txBox="1"/>
          <p:nvPr/>
        </p:nvSpPr>
        <p:spPr>
          <a:xfrm>
            <a:off x="7998590" y="1490249"/>
            <a:ext cx="4193410" cy="3416320"/>
          </a:xfrm>
          <a:prstGeom prst="rect">
            <a:avLst/>
          </a:prstGeom>
          <a:noFill/>
        </p:spPr>
        <p:txBody>
          <a:bodyPr wrap="square" rtlCol="0">
            <a:spAutoFit/>
          </a:bodyPr>
          <a:lstStyle/>
          <a:p>
            <a:r>
              <a:rPr lang="en-US" dirty="0"/>
              <a:t>Adobe Photoshop Lightroom </a:t>
            </a:r>
          </a:p>
          <a:p>
            <a:r>
              <a:rPr lang="en-US" dirty="0"/>
              <a:t>Python </a:t>
            </a:r>
          </a:p>
          <a:p>
            <a:r>
              <a:rPr lang="en-US" dirty="0"/>
              <a:t>C++ </a:t>
            </a:r>
          </a:p>
          <a:p>
            <a:r>
              <a:rPr lang="en-US" dirty="0"/>
              <a:t>JavaScript </a:t>
            </a:r>
          </a:p>
          <a:p>
            <a:r>
              <a:rPr lang="en-US" dirty="0">
                <a:highlight>
                  <a:srgbClr val="FFFF00"/>
                </a:highlight>
              </a:rPr>
              <a:t>SOFTWARE SKILLS </a:t>
            </a:r>
          </a:p>
          <a:p>
            <a:r>
              <a:rPr lang="en-US" dirty="0">
                <a:highlight>
                  <a:srgbClr val="FF0000"/>
                </a:highlight>
              </a:rPr>
              <a:t>BestBuy CA   </a:t>
            </a:r>
          </a:p>
          <a:p>
            <a:r>
              <a:rPr lang="en-US" dirty="0"/>
              <a:t>District employee of the month, Aug </a:t>
            </a:r>
          </a:p>
          <a:p>
            <a:r>
              <a:rPr lang="en-US" dirty="0"/>
              <a:t>2016 </a:t>
            </a:r>
          </a:p>
          <a:p>
            <a:r>
              <a:rPr lang="en-US" dirty="0"/>
              <a:t>Employee of the month, May, June 2016  </a:t>
            </a:r>
          </a:p>
          <a:p>
            <a:r>
              <a:rPr lang="en-US" dirty="0"/>
              <a:t>AWARDS </a:t>
            </a:r>
          </a:p>
          <a:p>
            <a:r>
              <a:rPr lang="en-US" dirty="0"/>
              <a:t>RESUME </a:t>
            </a:r>
          </a:p>
          <a:p>
            <a:r>
              <a:rPr lang="en-US" dirty="0"/>
              <a:t>Sept 2018-  Music Industry Arts. </a:t>
            </a:r>
          </a:p>
        </p:txBody>
      </p:sp>
      <p:sp>
        <p:nvSpPr>
          <p:cNvPr id="9" name="TextBox 8">
            <a:extLst>
              <a:ext uri="{FF2B5EF4-FFF2-40B4-BE49-F238E27FC236}">
                <a16:creationId xmlns:a16="http://schemas.microsoft.com/office/drawing/2014/main" id="{90D38DD4-B561-3E42-A496-CE7CC6B1DF32}"/>
              </a:ext>
            </a:extLst>
          </p:cNvPr>
          <p:cNvSpPr txBox="1"/>
          <p:nvPr/>
        </p:nvSpPr>
        <p:spPr>
          <a:xfrm>
            <a:off x="497927" y="5396208"/>
            <a:ext cx="12106449" cy="954107"/>
          </a:xfrm>
          <a:prstGeom prst="rect">
            <a:avLst/>
          </a:prstGeom>
          <a:noFill/>
        </p:spPr>
        <p:txBody>
          <a:bodyPr wrap="square" rtlCol="0">
            <a:spAutoFit/>
          </a:bodyPr>
          <a:lstStyle/>
          <a:p>
            <a:r>
              <a:rPr lang="en-US" sz="2800" b="1" dirty="0"/>
              <a:t>Spacy automated information extraction</a:t>
            </a:r>
          </a:p>
          <a:p>
            <a:r>
              <a:rPr lang="en-US" sz="2800" b="1" dirty="0"/>
              <a:t>Automatic annotation tools: Prodigy from Spacy, Inception.</a:t>
            </a:r>
          </a:p>
        </p:txBody>
      </p:sp>
    </p:spTree>
    <p:extLst>
      <p:ext uri="{BB962C8B-B14F-4D97-AF65-F5344CB8AC3E}">
        <p14:creationId xmlns:p14="http://schemas.microsoft.com/office/powerpoint/2010/main" val="2458931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DCABAA-0794-8945-94F3-8EB78005D52A}"/>
              </a:ext>
            </a:extLst>
          </p:cNvPr>
          <p:cNvSpPr>
            <a:spLocks noGrp="1"/>
          </p:cNvSpPr>
          <p:nvPr>
            <p:ph type="sldNum" sz="quarter" idx="12"/>
          </p:nvPr>
        </p:nvSpPr>
        <p:spPr/>
        <p:txBody>
          <a:bodyPr/>
          <a:lstStyle/>
          <a:p>
            <a:fld id="{A4CD7737-34F1-429A-83DB-C8771D5BFC14}" type="slidenum">
              <a:rPr lang="en-US" smtClean="0"/>
              <a:t>27</a:t>
            </a:fld>
            <a:endParaRPr lang="en-US"/>
          </a:p>
        </p:txBody>
      </p:sp>
      <p:sp>
        <p:nvSpPr>
          <p:cNvPr id="5" name="Rectangle 4">
            <a:extLst>
              <a:ext uri="{FF2B5EF4-FFF2-40B4-BE49-F238E27FC236}">
                <a16:creationId xmlns:a16="http://schemas.microsoft.com/office/drawing/2014/main" id="{72CFB05E-050A-D743-B6B9-9F9EE25A9CAB}"/>
              </a:ext>
            </a:extLst>
          </p:cNvPr>
          <p:cNvSpPr/>
          <p:nvPr/>
        </p:nvSpPr>
        <p:spPr>
          <a:xfrm>
            <a:off x="587375" y="429249"/>
            <a:ext cx="4247638" cy="769441"/>
          </a:xfrm>
          <a:prstGeom prst="rect">
            <a:avLst/>
          </a:prstGeom>
        </p:spPr>
        <p:txBody>
          <a:bodyPr wrap="none">
            <a:spAutoFit/>
          </a:bodyPr>
          <a:lstStyle/>
          <a:p>
            <a:r>
              <a:rPr lang="en-US" sz="4400" dirty="0"/>
              <a:t>Recommendation</a:t>
            </a:r>
          </a:p>
        </p:txBody>
      </p:sp>
      <p:pic>
        <p:nvPicPr>
          <p:cNvPr id="7" name="Graphic 6" descr="Document">
            <a:extLst>
              <a:ext uri="{FF2B5EF4-FFF2-40B4-BE49-F238E27FC236}">
                <a16:creationId xmlns:a16="http://schemas.microsoft.com/office/drawing/2014/main" id="{BDFCC9EF-2B71-9E4C-B185-F6497B6668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5772" y="2885979"/>
            <a:ext cx="2080260" cy="2080260"/>
          </a:xfrm>
          <a:prstGeom prst="rect">
            <a:avLst/>
          </a:prstGeom>
        </p:spPr>
      </p:pic>
      <p:pic>
        <p:nvPicPr>
          <p:cNvPr id="3" name="Graphic 2" descr="Add">
            <a:extLst>
              <a:ext uri="{FF2B5EF4-FFF2-40B4-BE49-F238E27FC236}">
                <a16:creationId xmlns:a16="http://schemas.microsoft.com/office/drawing/2014/main" id="{5E0915D4-E6E3-E54C-A298-918D702A58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3139" y="3468909"/>
            <a:ext cx="914400" cy="914400"/>
          </a:xfrm>
          <a:prstGeom prst="rect">
            <a:avLst/>
          </a:prstGeom>
        </p:spPr>
      </p:pic>
      <p:sp>
        <p:nvSpPr>
          <p:cNvPr id="6" name="Rounded Rectangle 5">
            <a:extLst>
              <a:ext uri="{FF2B5EF4-FFF2-40B4-BE49-F238E27FC236}">
                <a16:creationId xmlns:a16="http://schemas.microsoft.com/office/drawing/2014/main" id="{616313DB-DD5D-0A4F-9EC6-C53A5B505F5A}"/>
              </a:ext>
            </a:extLst>
          </p:cNvPr>
          <p:cNvSpPr/>
          <p:nvPr/>
        </p:nvSpPr>
        <p:spPr>
          <a:xfrm>
            <a:off x="6383909" y="2110823"/>
            <a:ext cx="1627632" cy="1520190"/>
          </a:xfrm>
          <a:prstGeom prst="roundRect">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Job 1 </a:t>
            </a:r>
          </a:p>
          <a:p>
            <a:pPr marL="285750" indent="-285750">
              <a:buFont typeface="Arial" panose="020B0604020202020204" pitchFamily="34" charset="0"/>
              <a:buChar char="•"/>
            </a:pPr>
            <a:r>
              <a:rPr lang="en-US" dirty="0"/>
              <a:t>Start Date</a:t>
            </a:r>
          </a:p>
          <a:p>
            <a:pPr marL="285750" indent="-285750">
              <a:buFont typeface="Arial" panose="020B0604020202020204" pitchFamily="34" charset="0"/>
              <a:buChar char="•"/>
            </a:pPr>
            <a:r>
              <a:rPr lang="en-US" dirty="0"/>
              <a:t>End Date</a:t>
            </a:r>
          </a:p>
          <a:p>
            <a:pPr marL="285750" indent="-285750">
              <a:buFont typeface="Arial" panose="020B0604020202020204" pitchFamily="34" charset="0"/>
              <a:buChar char="•"/>
            </a:pPr>
            <a:r>
              <a:rPr lang="en-US" dirty="0"/>
              <a:t>Job Title</a:t>
            </a:r>
          </a:p>
          <a:p>
            <a:pPr marL="285750" indent="-285750">
              <a:buFont typeface="Arial" panose="020B0604020202020204" pitchFamily="34" charset="0"/>
              <a:buChar char="•"/>
            </a:pPr>
            <a:r>
              <a:rPr lang="en-US" dirty="0"/>
              <a:t>Company </a:t>
            </a:r>
          </a:p>
        </p:txBody>
      </p:sp>
      <p:sp>
        <p:nvSpPr>
          <p:cNvPr id="11" name="Rounded Rectangle 10">
            <a:extLst>
              <a:ext uri="{FF2B5EF4-FFF2-40B4-BE49-F238E27FC236}">
                <a16:creationId xmlns:a16="http://schemas.microsoft.com/office/drawing/2014/main" id="{0019716A-7660-954B-BC9A-787F1EDB468B}"/>
              </a:ext>
            </a:extLst>
          </p:cNvPr>
          <p:cNvSpPr/>
          <p:nvPr/>
        </p:nvSpPr>
        <p:spPr>
          <a:xfrm>
            <a:off x="8177911" y="2110823"/>
            <a:ext cx="1627632" cy="1520190"/>
          </a:xfrm>
          <a:prstGeom prst="roundRect">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Job 2 </a:t>
            </a:r>
          </a:p>
          <a:p>
            <a:pPr marL="285750" indent="-285750">
              <a:buFont typeface="Arial" panose="020B0604020202020204" pitchFamily="34" charset="0"/>
              <a:buChar char="•"/>
            </a:pPr>
            <a:r>
              <a:rPr lang="en-US" dirty="0"/>
              <a:t>Start Date</a:t>
            </a:r>
          </a:p>
          <a:p>
            <a:pPr marL="285750" indent="-285750">
              <a:buFont typeface="Arial" panose="020B0604020202020204" pitchFamily="34" charset="0"/>
              <a:buChar char="•"/>
            </a:pPr>
            <a:r>
              <a:rPr lang="en-US" dirty="0"/>
              <a:t>End Date</a:t>
            </a:r>
          </a:p>
          <a:p>
            <a:pPr marL="285750" indent="-285750">
              <a:buFont typeface="Arial" panose="020B0604020202020204" pitchFamily="34" charset="0"/>
              <a:buChar char="•"/>
            </a:pPr>
            <a:r>
              <a:rPr lang="en-US" dirty="0"/>
              <a:t>Job Title</a:t>
            </a:r>
          </a:p>
          <a:p>
            <a:pPr marL="285750" indent="-285750">
              <a:buFont typeface="Arial" panose="020B0604020202020204" pitchFamily="34" charset="0"/>
              <a:buChar char="•"/>
            </a:pPr>
            <a:r>
              <a:rPr lang="en-US" dirty="0"/>
              <a:t>Company </a:t>
            </a:r>
          </a:p>
        </p:txBody>
      </p:sp>
      <p:sp>
        <p:nvSpPr>
          <p:cNvPr id="12" name="Rounded Rectangle 11">
            <a:extLst>
              <a:ext uri="{FF2B5EF4-FFF2-40B4-BE49-F238E27FC236}">
                <a16:creationId xmlns:a16="http://schemas.microsoft.com/office/drawing/2014/main" id="{BEEA8DB6-E1D7-D444-9253-6C00096D954D}"/>
              </a:ext>
            </a:extLst>
          </p:cNvPr>
          <p:cNvSpPr/>
          <p:nvPr/>
        </p:nvSpPr>
        <p:spPr>
          <a:xfrm>
            <a:off x="6436868" y="3924026"/>
            <a:ext cx="1627632" cy="1520190"/>
          </a:xfrm>
          <a:prstGeom prst="roundRect">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Job 3 </a:t>
            </a:r>
          </a:p>
          <a:p>
            <a:pPr marL="285750" indent="-285750">
              <a:buFont typeface="Arial" panose="020B0604020202020204" pitchFamily="34" charset="0"/>
              <a:buChar char="•"/>
            </a:pPr>
            <a:r>
              <a:rPr lang="en-US" dirty="0"/>
              <a:t>Start Date</a:t>
            </a:r>
          </a:p>
          <a:p>
            <a:pPr marL="285750" indent="-285750">
              <a:buFont typeface="Arial" panose="020B0604020202020204" pitchFamily="34" charset="0"/>
              <a:buChar char="•"/>
            </a:pPr>
            <a:r>
              <a:rPr lang="en-US" dirty="0"/>
              <a:t>End Date</a:t>
            </a:r>
          </a:p>
          <a:p>
            <a:pPr marL="285750" indent="-285750">
              <a:buFont typeface="Arial" panose="020B0604020202020204" pitchFamily="34" charset="0"/>
              <a:buChar char="•"/>
            </a:pPr>
            <a:r>
              <a:rPr lang="en-US" dirty="0"/>
              <a:t>Job Title</a:t>
            </a:r>
          </a:p>
          <a:p>
            <a:pPr marL="285750" indent="-285750">
              <a:buFont typeface="Arial" panose="020B0604020202020204" pitchFamily="34" charset="0"/>
              <a:buChar char="•"/>
            </a:pPr>
            <a:r>
              <a:rPr lang="en-US" dirty="0"/>
              <a:t>Company </a:t>
            </a:r>
          </a:p>
        </p:txBody>
      </p:sp>
      <p:sp>
        <p:nvSpPr>
          <p:cNvPr id="13" name="Rounded Rectangle 12">
            <a:extLst>
              <a:ext uri="{FF2B5EF4-FFF2-40B4-BE49-F238E27FC236}">
                <a16:creationId xmlns:a16="http://schemas.microsoft.com/office/drawing/2014/main" id="{4CA2C99B-41BA-4C44-8A08-9EACE26F451B}"/>
              </a:ext>
            </a:extLst>
          </p:cNvPr>
          <p:cNvSpPr/>
          <p:nvPr/>
        </p:nvSpPr>
        <p:spPr>
          <a:xfrm>
            <a:off x="8177911" y="3924026"/>
            <a:ext cx="1627632" cy="1520190"/>
          </a:xfrm>
          <a:prstGeom prst="roundRect">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Job 4</a:t>
            </a:r>
          </a:p>
          <a:p>
            <a:pPr marL="285750" indent="-285750">
              <a:buFont typeface="Arial" panose="020B0604020202020204" pitchFamily="34" charset="0"/>
              <a:buChar char="•"/>
            </a:pPr>
            <a:r>
              <a:rPr lang="en-US" dirty="0"/>
              <a:t>Start Date</a:t>
            </a:r>
          </a:p>
          <a:p>
            <a:pPr marL="285750" indent="-285750">
              <a:buFont typeface="Arial" panose="020B0604020202020204" pitchFamily="34" charset="0"/>
              <a:buChar char="•"/>
            </a:pPr>
            <a:r>
              <a:rPr lang="en-US" dirty="0"/>
              <a:t>End Date</a:t>
            </a:r>
          </a:p>
          <a:p>
            <a:pPr marL="285750" indent="-285750">
              <a:buFont typeface="Arial" panose="020B0604020202020204" pitchFamily="34" charset="0"/>
              <a:buChar char="•"/>
            </a:pPr>
            <a:r>
              <a:rPr lang="en-US" dirty="0"/>
              <a:t>Job Title</a:t>
            </a:r>
          </a:p>
          <a:p>
            <a:pPr marL="285750" indent="-285750">
              <a:buFont typeface="Arial" panose="020B0604020202020204" pitchFamily="34" charset="0"/>
              <a:buChar char="•"/>
            </a:pPr>
            <a:r>
              <a:rPr lang="en-US" dirty="0"/>
              <a:t>Company </a:t>
            </a:r>
          </a:p>
        </p:txBody>
      </p:sp>
    </p:spTree>
    <p:extLst>
      <p:ext uri="{BB962C8B-B14F-4D97-AF65-F5344CB8AC3E}">
        <p14:creationId xmlns:p14="http://schemas.microsoft.com/office/powerpoint/2010/main" val="3360355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D498-8438-D24E-AAF0-1AFD67371009}"/>
              </a:ext>
            </a:extLst>
          </p:cNvPr>
          <p:cNvSpPr>
            <a:spLocks noGrp="1"/>
          </p:cNvSpPr>
          <p:nvPr>
            <p:ph type="title"/>
          </p:nvPr>
        </p:nvSpPr>
        <p:spPr>
          <a:xfrm>
            <a:off x="3852106" y="2766218"/>
            <a:ext cx="4487787" cy="1325563"/>
          </a:xfrm>
        </p:spPr>
        <p:txBody>
          <a:bodyPr/>
          <a:lstStyle/>
          <a:p>
            <a:r>
              <a:rPr lang="en-US" sz="7200" b="1" dirty="0">
                <a:latin typeface="+mn-lt"/>
              </a:rPr>
              <a:t>Questions?</a:t>
            </a:r>
            <a:r>
              <a:rPr lang="en-US" dirty="0"/>
              <a:t> </a:t>
            </a:r>
          </a:p>
        </p:txBody>
      </p:sp>
      <p:sp>
        <p:nvSpPr>
          <p:cNvPr id="4" name="Slide Number Placeholder 3">
            <a:extLst>
              <a:ext uri="{FF2B5EF4-FFF2-40B4-BE49-F238E27FC236}">
                <a16:creationId xmlns:a16="http://schemas.microsoft.com/office/drawing/2014/main" id="{DD8848A4-CDD3-4447-8A5D-E571672D1890}"/>
              </a:ext>
            </a:extLst>
          </p:cNvPr>
          <p:cNvSpPr>
            <a:spLocks noGrp="1"/>
          </p:cNvSpPr>
          <p:nvPr>
            <p:ph type="sldNum" sz="quarter" idx="12"/>
          </p:nvPr>
        </p:nvSpPr>
        <p:spPr/>
        <p:txBody>
          <a:bodyPr/>
          <a:lstStyle/>
          <a:p>
            <a:fld id="{A4CD7737-34F1-429A-83DB-C8771D5BFC14}" type="slidenum">
              <a:rPr lang="en-US" smtClean="0"/>
              <a:t>28</a:t>
            </a:fld>
            <a:endParaRPr lang="en-US"/>
          </a:p>
        </p:txBody>
      </p:sp>
    </p:spTree>
    <p:extLst>
      <p:ext uri="{BB962C8B-B14F-4D97-AF65-F5344CB8AC3E}">
        <p14:creationId xmlns:p14="http://schemas.microsoft.com/office/powerpoint/2010/main" val="3848080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7F0706-01C1-45A4-9AC3-F9A65A1A2029}"/>
              </a:ext>
            </a:extLst>
          </p:cNvPr>
          <p:cNvSpPr>
            <a:spLocks noGrp="1"/>
          </p:cNvSpPr>
          <p:nvPr>
            <p:ph type="title"/>
          </p:nvPr>
        </p:nvSpPr>
        <p:spPr>
          <a:xfrm>
            <a:off x="342900" y="460375"/>
            <a:ext cx="10515600" cy="1325563"/>
          </a:xfrm>
        </p:spPr>
        <p:txBody>
          <a:bodyPr>
            <a:normAutofit/>
          </a:bodyPr>
          <a:lstStyle/>
          <a:p>
            <a:r>
              <a:rPr lang="en-US" sz="6000" b="1" dirty="0"/>
              <a:t>Appendix</a:t>
            </a:r>
          </a:p>
        </p:txBody>
      </p:sp>
      <p:sp>
        <p:nvSpPr>
          <p:cNvPr id="2" name="Slide Number Placeholder 1">
            <a:extLst>
              <a:ext uri="{FF2B5EF4-FFF2-40B4-BE49-F238E27FC236}">
                <a16:creationId xmlns:a16="http://schemas.microsoft.com/office/drawing/2014/main" id="{E6071CC0-37B3-4F4E-BCE2-5331AA374803}"/>
              </a:ext>
            </a:extLst>
          </p:cNvPr>
          <p:cNvSpPr>
            <a:spLocks noGrp="1"/>
          </p:cNvSpPr>
          <p:nvPr>
            <p:ph type="sldNum" sz="quarter" idx="12"/>
          </p:nvPr>
        </p:nvSpPr>
        <p:spPr/>
        <p:txBody>
          <a:bodyPr/>
          <a:lstStyle/>
          <a:p>
            <a:fld id="{A4CD7737-34F1-429A-83DB-C8771D5BFC14}" type="slidenum">
              <a:rPr lang="en-US" smtClean="0"/>
              <a:t>29</a:t>
            </a:fld>
            <a:endParaRPr lang="en-US"/>
          </a:p>
        </p:txBody>
      </p:sp>
    </p:spTree>
    <p:extLst>
      <p:ext uri="{BB962C8B-B14F-4D97-AF65-F5344CB8AC3E}">
        <p14:creationId xmlns:p14="http://schemas.microsoft.com/office/powerpoint/2010/main" val="3118480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73087" y="453969"/>
            <a:ext cx="6451547" cy="857313"/>
          </a:xfrm>
        </p:spPr>
        <p:txBody>
          <a:bodyPr>
            <a:normAutofit/>
          </a:bodyPr>
          <a:lstStyle/>
          <a:p>
            <a:r>
              <a:rPr lang="en-US" b="1" dirty="0"/>
              <a:t>Data Science Problem</a:t>
            </a:r>
          </a:p>
        </p:txBody>
      </p:sp>
      <p:sp>
        <p:nvSpPr>
          <p:cNvPr id="5" name="TextBox 4">
            <a:extLst>
              <a:ext uri="{FF2B5EF4-FFF2-40B4-BE49-F238E27FC236}">
                <a16:creationId xmlns:a16="http://schemas.microsoft.com/office/drawing/2014/main" id="{32B5580C-90B9-445D-860D-0C0D91277267}"/>
              </a:ext>
            </a:extLst>
          </p:cNvPr>
          <p:cNvSpPr txBox="1"/>
          <p:nvPr/>
        </p:nvSpPr>
        <p:spPr>
          <a:xfrm>
            <a:off x="573168" y="2090172"/>
            <a:ext cx="9409032" cy="2677656"/>
          </a:xfrm>
          <a:prstGeom prst="rect">
            <a:avLst/>
          </a:prstGeom>
          <a:noFill/>
        </p:spPr>
        <p:txBody>
          <a:bodyPr wrap="square" rtlCol="0">
            <a:spAutoFit/>
          </a:bodyPr>
          <a:lstStyle/>
          <a:p>
            <a:r>
              <a:rPr lang="en-US" sz="2800" dirty="0"/>
              <a:t>HR wishes to understand what are the traits that are associated with employees  who become “high performers”?</a:t>
            </a:r>
          </a:p>
          <a:p>
            <a:endParaRPr lang="en-US" sz="2800" dirty="0"/>
          </a:p>
          <a:p>
            <a:r>
              <a:rPr lang="en-US" sz="2800" dirty="0"/>
              <a:t>Why? </a:t>
            </a:r>
            <a:endParaRPr lang="en-US" sz="2000" dirty="0"/>
          </a:p>
          <a:p>
            <a:pPr marL="742950" lvl="1" indent="-285750">
              <a:buFont typeface="Arial" panose="020B0604020202020204" pitchFamily="34" charset="0"/>
              <a:buChar char="•"/>
            </a:pPr>
            <a:r>
              <a:rPr lang="en-US" sz="2800" b="1" dirty="0"/>
              <a:t>Increase productivity in </a:t>
            </a:r>
            <a:r>
              <a:rPr lang="en-US" sz="2800" dirty="0"/>
              <a:t>sales performance</a:t>
            </a:r>
          </a:p>
          <a:p>
            <a:pPr marL="742950" lvl="1" indent="-285750">
              <a:buFont typeface="Arial" panose="020B0604020202020204" pitchFamily="34" charset="0"/>
              <a:buChar char="•"/>
            </a:pPr>
            <a:r>
              <a:rPr lang="en-US" sz="2800" b="1" dirty="0"/>
              <a:t>Decrease turnover rate </a:t>
            </a:r>
            <a:r>
              <a:rPr lang="en-US" sz="2800" dirty="0"/>
              <a:t>in new hires</a:t>
            </a:r>
          </a:p>
        </p:txBody>
      </p:sp>
      <p:sp>
        <p:nvSpPr>
          <p:cNvPr id="3" name="Slide Number Placeholder 2">
            <a:extLst>
              <a:ext uri="{FF2B5EF4-FFF2-40B4-BE49-F238E27FC236}">
                <a16:creationId xmlns:a16="http://schemas.microsoft.com/office/drawing/2014/main" id="{EA38D83D-B72B-4563-8814-4201AF5FBD66}"/>
              </a:ext>
            </a:extLst>
          </p:cNvPr>
          <p:cNvSpPr>
            <a:spLocks noGrp="1"/>
          </p:cNvSpPr>
          <p:nvPr>
            <p:ph type="sldNum" sz="quarter" idx="12"/>
          </p:nvPr>
        </p:nvSpPr>
        <p:spPr/>
        <p:txBody>
          <a:bodyPr/>
          <a:lstStyle/>
          <a:p>
            <a:fld id="{A4CD7737-34F1-429A-83DB-C8771D5BFC14}" type="slidenum">
              <a:rPr lang="en-US" smtClean="0"/>
              <a:t>3</a:t>
            </a:fld>
            <a:endParaRPr lang="en-US"/>
          </a:p>
        </p:txBody>
      </p:sp>
    </p:spTree>
    <p:extLst>
      <p:ext uri="{BB962C8B-B14F-4D97-AF65-F5344CB8AC3E}">
        <p14:creationId xmlns:p14="http://schemas.microsoft.com/office/powerpoint/2010/main" val="2767263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BB59-578B-A24A-8E26-F6EDD5D51DEA}"/>
              </a:ext>
            </a:extLst>
          </p:cNvPr>
          <p:cNvSpPr>
            <a:spLocks noGrp="1"/>
          </p:cNvSpPr>
          <p:nvPr>
            <p:ph type="title"/>
          </p:nvPr>
        </p:nvSpPr>
        <p:spPr>
          <a:xfrm>
            <a:off x="56804" y="49242"/>
            <a:ext cx="10515600" cy="1325563"/>
          </a:xfrm>
        </p:spPr>
        <p:txBody>
          <a:bodyPr/>
          <a:lstStyle/>
          <a:p>
            <a:r>
              <a:rPr lang="en-US" dirty="0"/>
              <a:t>Script Dependency Appendix  </a:t>
            </a:r>
          </a:p>
        </p:txBody>
      </p:sp>
      <p:pic>
        <p:nvPicPr>
          <p:cNvPr id="5" name="Picture 4" descr="A picture containing text, map&#10;&#10;Description automatically generated">
            <a:extLst>
              <a:ext uri="{FF2B5EF4-FFF2-40B4-BE49-F238E27FC236}">
                <a16:creationId xmlns:a16="http://schemas.microsoft.com/office/drawing/2014/main" id="{AA2D9621-2107-A144-8E5A-018B5C29A547}"/>
              </a:ext>
            </a:extLst>
          </p:cNvPr>
          <p:cNvPicPr>
            <a:picLocks noChangeAspect="1"/>
          </p:cNvPicPr>
          <p:nvPr/>
        </p:nvPicPr>
        <p:blipFill>
          <a:blip r:embed="rId2"/>
          <a:stretch>
            <a:fillRect/>
          </a:stretch>
        </p:blipFill>
        <p:spPr>
          <a:xfrm>
            <a:off x="391177" y="1246909"/>
            <a:ext cx="6065041" cy="5262063"/>
          </a:xfrm>
          <a:prstGeom prst="rect">
            <a:avLst/>
          </a:prstGeom>
        </p:spPr>
      </p:pic>
      <p:sp>
        <p:nvSpPr>
          <p:cNvPr id="3" name="Slide Number Placeholder 2">
            <a:extLst>
              <a:ext uri="{FF2B5EF4-FFF2-40B4-BE49-F238E27FC236}">
                <a16:creationId xmlns:a16="http://schemas.microsoft.com/office/drawing/2014/main" id="{CB84B27A-AF05-4370-92DC-67052EE15F87}"/>
              </a:ext>
            </a:extLst>
          </p:cNvPr>
          <p:cNvSpPr>
            <a:spLocks noGrp="1"/>
          </p:cNvSpPr>
          <p:nvPr>
            <p:ph type="sldNum" sz="quarter" idx="12"/>
          </p:nvPr>
        </p:nvSpPr>
        <p:spPr/>
        <p:txBody>
          <a:bodyPr/>
          <a:lstStyle/>
          <a:p>
            <a:fld id="{A4CD7737-34F1-429A-83DB-C8771D5BFC14}" type="slidenum">
              <a:rPr lang="en-US" smtClean="0"/>
              <a:t>30</a:t>
            </a:fld>
            <a:endParaRPr lang="en-US"/>
          </a:p>
        </p:txBody>
      </p:sp>
    </p:spTree>
    <p:extLst>
      <p:ext uri="{BB962C8B-B14F-4D97-AF65-F5344CB8AC3E}">
        <p14:creationId xmlns:p14="http://schemas.microsoft.com/office/powerpoint/2010/main" val="22542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7435-490D-8F47-B78F-17165E23283B}"/>
              </a:ext>
            </a:extLst>
          </p:cNvPr>
          <p:cNvSpPr>
            <a:spLocks noGrp="1"/>
          </p:cNvSpPr>
          <p:nvPr>
            <p:ph type="title"/>
          </p:nvPr>
        </p:nvSpPr>
        <p:spPr/>
        <p:txBody>
          <a:bodyPr/>
          <a:lstStyle/>
          <a:p>
            <a:r>
              <a:rPr lang="en-CA" dirty="0"/>
              <a:t>P-values of the logistic regression</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DD6E28C8-E5D3-EB44-AC8C-6FE9B9FF4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091" y="1825625"/>
            <a:ext cx="8661818" cy="4351338"/>
          </a:xfrm>
        </p:spPr>
      </p:pic>
      <p:sp>
        <p:nvSpPr>
          <p:cNvPr id="4" name="Slide Number Placeholder 3">
            <a:extLst>
              <a:ext uri="{FF2B5EF4-FFF2-40B4-BE49-F238E27FC236}">
                <a16:creationId xmlns:a16="http://schemas.microsoft.com/office/drawing/2014/main" id="{AE1E8725-780D-8D4D-92B6-28C68DF750A2}"/>
              </a:ext>
            </a:extLst>
          </p:cNvPr>
          <p:cNvSpPr>
            <a:spLocks noGrp="1"/>
          </p:cNvSpPr>
          <p:nvPr>
            <p:ph type="sldNum" sz="quarter" idx="12"/>
          </p:nvPr>
        </p:nvSpPr>
        <p:spPr/>
        <p:txBody>
          <a:bodyPr/>
          <a:lstStyle/>
          <a:p>
            <a:fld id="{A4CD7737-34F1-429A-83DB-C8771D5BFC14}" type="slidenum">
              <a:rPr lang="en-US" smtClean="0"/>
              <a:t>31</a:t>
            </a:fld>
            <a:endParaRPr lang="en-US"/>
          </a:p>
        </p:txBody>
      </p:sp>
    </p:spTree>
    <p:extLst>
      <p:ext uri="{BB962C8B-B14F-4D97-AF65-F5344CB8AC3E}">
        <p14:creationId xmlns:p14="http://schemas.microsoft.com/office/powerpoint/2010/main" val="302912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69057" y="19050"/>
            <a:ext cx="6955197" cy="2333105"/>
          </a:xfrm>
        </p:spPr>
        <p:txBody>
          <a:bodyPr>
            <a:normAutofit/>
          </a:bodyPr>
          <a:lstStyle/>
          <a:p>
            <a:r>
              <a:rPr lang="en-US" b="1" dirty="0"/>
              <a:t>Methodology - Expectations</a:t>
            </a:r>
            <a:br>
              <a:rPr lang="en-US" dirty="0"/>
            </a:br>
            <a:br>
              <a:rPr lang="en-US" dirty="0"/>
            </a:br>
            <a:endParaRPr lang="en-US" dirty="0"/>
          </a:p>
        </p:txBody>
      </p:sp>
      <p:sp>
        <p:nvSpPr>
          <p:cNvPr id="3" name="Rectangle 2" descr="dff">
            <a:extLst>
              <a:ext uri="{FF2B5EF4-FFF2-40B4-BE49-F238E27FC236}">
                <a16:creationId xmlns:a16="http://schemas.microsoft.com/office/drawing/2014/main" id="{E39941EC-2496-4DAC-9874-7D93E08E3D7B}"/>
              </a:ext>
            </a:extLst>
          </p:cNvPr>
          <p:cNvSpPr/>
          <p:nvPr/>
        </p:nvSpPr>
        <p:spPr>
          <a:xfrm>
            <a:off x="421178" y="1299556"/>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Resume Filtering</a:t>
            </a:r>
          </a:p>
        </p:txBody>
      </p:sp>
      <p:sp>
        <p:nvSpPr>
          <p:cNvPr id="8" name="Rectangle 7" descr="dff">
            <a:extLst>
              <a:ext uri="{FF2B5EF4-FFF2-40B4-BE49-F238E27FC236}">
                <a16:creationId xmlns:a16="http://schemas.microsoft.com/office/drawing/2014/main" id="{49E1B97F-FF60-410D-ADA6-E72D5B9D7A8E}"/>
              </a:ext>
            </a:extLst>
          </p:cNvPr>
          <p:cNvSpPr/>
          <p:nvPr/>
        </p:nvSpPr>
        <p:spPr>
          <a:xfrm>
            <a:off x="421177" y="2965911"/>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Corpus Extraction</a:t>
            </a:r>
          </a:p>
        </p:txBody>
      </p:sp>
      <p:cxnSp>
        <p:nvCxnSpPr>
          <p:cNvPr id="10" name="Straight Arrow Connector 9">
            <a:extLst>
              <a:ext uri="{FF2B5EF4-FFF2-40B4-BE49-F238E27FC236}">
                <a16:creationId xmlns:a16="http://schemas.microsoft.com/office/drawing/2014/main" id="{5A5C4709-0A13-4AD2-A350-E75B4A23155E}"/>
              </a:ext>
            </a:extLst>
          </p:cNvPr>
          <p:cNvCxnSpPr>
            <a:cxnSpLocks/>
            <a:stCxn id="3" idx="2"/>
            <a:endCxn id="8" idx="0"/>
          </p:cNvCxnSpPr>
          <p:nvPr/>
        </p:nvCxnSpPr>
        <p:spPr>
          <a:xfrm flipH="1">
            <a:off x="1149927" y="2108662"/>
            <a:ext cx="1" cy="857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1A98EB-8036-4F7A-8207-A4A4E91B237E}"/>
              </a:ext>
            </a:extLst>
          </p:cNvPr>
          <p:cNvCxnSpPr>
            <a:cxnSpLocks/>
            <a:stCxn id="8" idx="3"/>
            <a:endCxn id="16" idx="1"/>
          </p:cNvCxnSpPr>
          <p:nvPr/>
        </p:nvCxnSpPr>
        <p:spPr>
          <a:xfrm>
            <a:off x="1878676" y="3370464"/>
            <a:ext cx="383879" cy="126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descr="dff">
            <a:extLst>
              <a:ext uri="{FF2B5EF4-FFF2-40B4-BE49-F238E27FC236}">
                <a16:creationId xmlns:a16="http://schemas.microsoft.com/office/drawing/2014/main" id="{E8C28444-6AD1-483E-AD34-621A875D9980}"/>
              </a:ext>
            </a:extLst>
          </p:cNvPr>
          <p:cNvSpPr/>
          <p:nvPr/>
        </p:nvSpPr>
        <p:spPr>
          <a:xfrm>
            <a:off x="2262555" y="4228405"/>
            <a:ext cx="205301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Manual resume structuring</a:t>
            </a:r>
          </a:p>
        </p:txBody>
      </p:sp>
      <p:cxnSp>
        <p:nvCxnSpPr>
          <p:cNvPr id="21" name="Straight Arrow Connector 20">
            <a:extLst>
              <a:ext uri="{FF2B5EF4-FFF2-40B4-BE49-F238E27FC236}">
                <a16:creationId xmlns:a16="http://schemas.microsoft.com/office/drawing/2014/main" id="{7A73855B-4794-449E-A4E6-85E8E1DDCCE8}"/>
              </a:ext>
            </a:extLst>
          </p:cNvPr>
          <p:cNvCxnSpPr>
            <a:cxnSpLocks/>
            <a:stCxn id="8" idx="3"/>
            <a:endCxn id="24" idx="1"/>
          </p:cNvCxnSpPr>
          <p:nvPr/>
        </p:nvCxnSpPr>
        <p:spPr>
          <a:xfrm flipV="1">
            <a:off x="1878676" y="2352155"/>
            <a:ext cx="383879" cy="1018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descr="dff">
            <a:extLst>
              <a:ext uri="{FF2B5EF4-FFF2-40B4-BE49-F238E27FC236}">
                <a16:creationId xmlns:a16="http://schemas.microsoft.com/office/drawing/2014/main" id="{9E440C8F-D917-4561-A85C-0BEBC6DBC962}"/>
              </a:ext>
            </a:extLst>
          </p:cNvPr>
          <p:cNvSpPr/>
          <p:nvPr/>
        </p:nvSpPr>
        <p:spPr>
          <a:xfrm>
            <a:off x="2262555" y="1827241"/>
            <a:ext cx="2053024" cy="1049828"/>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Automatic resume Structuring Algorithm</a:t>
            </a:r>
          </a:p>
        </p:txBody>
      </p:sp>
      <p:sp>
        <p:nvSpPr>
          <p:cNvPr id="26" name="Rectangle 25" descr="dff">
            <a:extLst>
              <a:ext uri="{FF2B5EF4-FFF2-40B4-BE49-F238E27FC236}">
                <a16:creationId xmlns:a16="http://schemas.microsoft.com/office/drawing/2014/main" id="{5DDF90D1-5067-4B9D-9447-80792412BEB3}"/>
              </a:ext>
            </a:extLst>
          </p:cNvPr>
          <p:cNvSpPr/>
          <p:nvPr/>
        </p:nvSpPr>
        <p:spPr>
          <a:xfrm>
            <a:off x="4747952" y="2918458"/>
            <a:ext cx="2013066"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Automatic structured resume accuracy validation</a:t>
            </a:r>
          </a:p>
        </p:txBody>
      </p:sp>
      <p:cxnSp>
        <p:nvCxnSpPr>
          <p:cNvPr id="29" name="Straight Arrow Connector 28">
            <a:extLst>
              <a:ext uri="{FF2B5EF4-FFF2-40B4-BE49-F238E27FC236}">
                <a16:creationId xmlns:a16="http://schemas.microsoft.com/office/drawing/2014/main" id="{714CE6CF-C277-4057-90B1-4892BF981DB5}"/>
              </a:ext>
            </a:extLst>
          </p:cNvPr>
          <p:cNvCxnSpPr>
            <a:cxnSpLocks/>
            <a:stCxn id="24" idx="3"/>
            <a:endCxn id="26" idx="1"/>
          </p:cNvCxnSpPr>
          <p:nvPr/>
        </p:nvCxnSpPr>
        <p:spPr>
          <a:xfrm>
            <a:off x="4315579" y="2352155"/>
            <a:ext cx="432373" cy="994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65D30C-9FF2-43A9-A711-F1320A90DA06}"/>
              </a:ext>
            </a:extLst>
          </p:cNvPr>
          <p:cNvCxnSpPr>
            <a:cxnSpLocks/>
            <a:stCxn id="16" idx="3"/>
            <a:endCxn id="26" idx="1"/>
          </p:cNvCxnSpPr>
          <p:nvPr/>
        </p:nvCxnSpPr>
        <p:spPr>
          <a:xfrm flipV="1">
            <a:off x="4315574" y="3346738"/>
            <a:ext cx="432378" cy="128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9E58C-2632-4427-9131-EEF3D51B1102}"/>
              </a:ext>
            </a:extLst>
          </p:cNvPr>
          <p:cNvCxnSpPr>
            <a:cxnSpLocks/>
            <a:stCxn id="26" idx="3"/>
            <a:endCxn id="73" idx="1"/>
          </p:cNvCxnSpPr>
          <p:nvPr/>
        </p:nvCxnSpPr>
        <p:spPr>
          <a:xfrm>
            <a:off x="6761018" y="3346738"/>
            <a:ext cx="640080" cy="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descr="dff">
            <a:extLst>
              <a:ext uri="{FF2B5EF4-FFF2-40B4-BE49-F238E27FC236}">
                <a16:creationId xmlns:a16="http://schemas.microsoft.com/office/drawing/2014/main" id="{114DA7B5-9C17-45B1-B938-E447B1D10168}"/>
              </a:ext>
            </a:extLst>
          </p:cNvPr>
          <p:cNvSpPr/>
          <p:nvPr/>
        </p:nvSpPr>
        <p:spPr>
          <a:xfrm>
            <a:off x="7401098" y="2926423"/>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Feature Engineering from structured corpus</a:t>
            </a:r>
          </a:p>
        </p:txBody>
      </p:sp>
      <p:sp>
        <p:nvSpPr>
          <p:cNvPr id="78" name="Rectangle 77" descr="dff">
            <a:extLst>
              <a:ext uri="{FF2B5EF4-FFF2-40B4-BE49-F238E27FC236}">
                <a16:creationId xmlns:a16="http://schemas.microsoft.com/office/drawing/2014/main" id="{1D2B48C9-0729-45A6-BA6F-EDE86C644E70}"/>
              </a:ext>
            </a:extLst>
          </p:cNvPr>
          <p:cNvSpPr/>
          <p:nvPr/>
        </p:nvSpPr>
        <p:spPr>
          <a:xfrm>
            <a:off x="7401098" y="4367295"/>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Machine Learning Pipeline</a:t>
            </a:r>
          </a:p>
        </p:txBody>
      </p:sp>
      <p:cxnSp>
        <p:nvCxnSpPr>
          <p:cNvPr id="80" name="Straight Arrow Connector 79">
            <a:extLst>
              <a:ext uri="{FF2B5EF4-FFF2-40B4-BE49-F238E27FC236}">
                <a16:creationId xmlns:a16="http://schemas.microsoft.com/office/drawing/2014/main" id="{C73DA453-8D56-4844-A4BE-1FCFC8086657}"/>
              </a:ext>
            </a:extLst>
          </p:cNvPr>
          <p:cNvCxnSpPr>
            <a:cxnSpLocks/>
            <a:stCxn id="73" idx="2"/>
            <a:endCxn id="78" idx="0"/>
          </p:cNvCxnSpPr>
          <p:nvPr/>
        </p:nvCxnSpPr>
        <p:spPr>
          <a:xfrm>
            <a:off x="8480367" y="3782982"/>
            <a:ext cx="0" cy="5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descr="dff">
            <a:extLst>
              <a:ext uri="{FF2B5EF4-FFF2-40B4-BE49-F238E27FC236}">
                <a16:creationId xmlns:a16="http://schemas.microsoft.com/office/drawing/2014/main" id="{B5E41992-EC08-4BFB-B9C8-F42FA96B92E1}"/>
              </a:ext>
            </a:extLst>
          </p:cNvPr>
          <p:cNvSpPr/>
          <p:nvPr/>
        </p:nvSpPr>
        <p:spPr>
          <a:xfrm>
            <a:off x="7401098" y="5669622"/>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Best Model</a:t>
            </a:r>
          </a:p>
        </p:txBody>
      </p:sp>
      <p:cxnSp>
        <p:nvCxnSpPr>
          <p:cNvPr id="84" name="Straight Arrow Connector 83">
            <a:extLst>
              <a:ext uri="{FF2B5EF4-FFF2-40B4-BE49-F238E27FC236}">
                <a16:creationId xmlns:a16="http://schemas.microsoft.com/office/drawing/2014/main" id="{117758FF-2191-428C-9C35-79BF07C0B8BF}"/>
              </a:ext>
            </a:extLst>
          </p:cNvPr>
          <p:cNvCxnSpPr>
            <a:cxnSpLocks/>
            <a:stCxn id="78" idx="2"/>
            <a:endCxn id="83" idx="0"/>
          </p:cNvCxnSpPr>
          <p:nvPr/>
        </p:nvCxnSpPr>
        <p:spPr>
          <a:xfrm>
            <a:off x="8480367" y="5223854"/>
            <a:ext cx="0" cy="44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5816C0-EBF3-49D3-8396-852961D54CF4}"/>
              </a:ext>
            </a:extLst>
          </p:cNvPr>
          <p:cNvCxnSpPr>
            <a:cxnSpLocks/>
            <a:stCxn id="83" idx="3"/>
            <a:endCxn id="94" idx="1"/>
          </p:cNvCxnSpPr>
          <p:nvPr/>
        </p:nvCxnSpPr>
        <p:spPr>
          <a:xfrm>
            <a:off x="9559636" y="6097902"/>
            <a:ext cx="591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descr="dff">
            <a:extLst>
              <a:ext uri="{FF2B5EF4-FFF2-40B4-BE49-F238E27FC236}">
                <a16:creationId xmlns:a16="http://schemas.microsoft.com/office/drawing/2014/main" id="{3894401F-354C-4DC3-ABB5-71D5E730B7D8}"/>
              </a:ext>
            </a:extLst>
          </p:cNvPr>
          <p:cNvSpPr/>
          <p:nvPr/>
        </p:nvSpPr>
        <p:spPr>
          <a:xfrm>
            <a:off x="10151225" y="5669622"/>
            <a:ext cx="1853739" cy="856559"/>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Traits</a:t>
            </a:r>
          </a:p>
        </p:txBody>
      </p:sp>
      <p:sp>
        <p:nvSpPr>
          <p:cNvPr id="4" name="Slide Number Placeholder 3">
            <a:extLst>
              <a:ext uri="{FF2B5EF4-FFF2-40B4-BE49-F238E27FC236}">
                <a16:creationId xmlns:a16="http://schemas.microsoft.com/office/drawing/2014/main" id="{43654274-AB73-462B-A75F-4FCAF6B324B6}"/>
              </a:ext>
            </a:extLst>
          </p:cNvPr>
          <p:cNvSpPr>
            <a:spLocks noGrp="1"/>
          </p:cNvSpPr>
          <p:nvPr>
            <p:ph type="sldNum" sz="quarter" idx="12"/>
          </p:nvPr>
        </p:nvSpPr>
        <p:spPr/>
        <p:txBody>
          <a:bodyPr/>
          <a:lstStyle/>
          <a:p>
            <a:fld id="{A4CD7737-34F1-429A-83DB-C8771D5BFC14}" type="slidenum">
              <a:rPr lang="en-US" smtClean="0"/>
              <a:t>32</a:t>
            </a:fld>
            <a:endParaRPr lang="en-US"/>
          </a:p>
        </p:txBody>
      </p:sp>
    </p:spTree>
    <p:extLst>
      <p:ext uri="{BB962C8B-B14F-4D97-AF65-F5344CB8AC3E}">
        <p14:creationId xmlns:p14="http://schemas.microsoft.com/office/powerpoint/2010/main" val="946445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264102"/>
            <a:ext cx="6955197" cy="2333105"/>
          </a:xfrm>
        </p:spPr>
        <p:txBody>
          <a:bodyPr>
            <a:normAutofit/>
          </a:bodyPr>
          <a:lstStyle/>
          <a:p>
            <a:r>
              <a:rPr lang="en-US" b="1" dirty="0"/>
              <a:t>Methodology - Reality</a:t>
            </a:r>
            <a:br>
              <a:rPr lang="en-US" dirty="0"/>
            </a:br>
            <a:endParaRPr lang="en-US" dirty="0"/>
          </a:p>
        </p:txBody>
      </p:sp>
      <p:sp>
        <p:nvSpPr>
          <p:cNvPr id="3" name="Rectangle 2" descr="dff">
            <a:extLst>
              <a:ext uri="{FF2B5EF4-FFF2-40B4-BE49-F238E27FC236}">
                <a16:creationId xmlns:a16="http://schemas.microsoft.com/office/drawing/2014/main" id="{E39941EC-2496-4DAC-9874-7D93E08E3D7B}"/>
              </a:ext>
            </a:extLst>
          </p:cNvPr>
          <p:cNvSpPr/>
          <p:nvPr/>
        </p:nvSpPr>
        <p:spPr>
          <a:xfrm>
            <a:off x="421178" y="1299556"/>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Resume Filtering</a:t>
            </a:r>
          </a:p>
        </p:txBody>
      </p:sp>
      <p:sp>
        <p:nvSpPr>
          <p:cNvPr id="8" name="Rectangle 7" descr="dff">
            <a:extLst>
              <a:ext uri="{FF2B5EF4-FFF2-40B4-BE49-F238E27FC236}">
                <a16:creationId xmlns:a16="http://schemas.microsoft.com/office/drawing/2014/main" id="{49E1B97F-FF60-410D-ADA6-E72D5B9D7A8E}"/>
              </a:ext>
            </a:extLst>
          </p:cNvPr>
          <p:cNvSpPr/>
          <p:nvPr/>
        </p:nvSpPr>
        <p:spPr>
          <a:xfrm>
            <a:off x="421177" y="2965911"/>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Corpus Extraction</a:t>
            </a:r>
          </a:p>
        </p:txBody>
      </p:sp>
      <p:cxnSp>
        <p:nvCxnSpPr>
          <p:cNvPr id="10" name="Straight Arrow Connector 9">
            <a:extLst>
              <a:ext uri="{FF2B5EF4-FFF2-40B4-BE49-F238E27FC236}">
                <a16:creationId xmlns:a16="http://schemas.microsoft.com/office/drawing/2014/main" id="{5A5C4709-0A13-4AD2-A350-E75B4A23155E}"/>
              </a:ext>
            </a:extLst>
          </p:cNvPr>
          <p:cNvCxnSpPr>
            <a:cxnSpLocks/>
            <a:stCxn id="3" idx="2"/>
            <a:endCxn id="8" idx="0"/>
          </p:cNvCxnSpPr>
          <p:nvPr/>
        </p:nvCxnSpPr>
        <p:spPr>
          <a:xfrm flipH="1">
            <a:off x="1149927" y="2108662"/>
            <a:ext cx="1" cy="857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1A98EB-8036-4F7A-8207-A4A4E91B237E}"/>
              </a:ext>
            </a:extLst>
          </p:cNvPr>
          <p:cNvCxnSpPr>
            <a:cxnSpLocks/>
            <a:stCxn id="8" idx="3"/>
            <a:endCxn id="16" idx="1"/>
          </p:cNvCxnSpPr>
          <p:nvPr/>
        </p:nvCxnSpPr>
        <p:spPr>
          <a:xfrm>
            <a:off x="1878676" y="3370464"/>
            <a:ext cx="681642" cy="126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descr="dff">
            <a:extLst>
              <a:ext uri="{FF2B5EF4-FFF2-40B4-BE49-F238E27FC236}">
                <a16:creationId xmlns:a16="http://schemas.microsoft.com/office/drawing/2014/main" id="{E8C28444-6AD1-483E-AD34-621A875D9980}"/>
              </a:ext>
            </a:extLst>
          </p:cNvPr>
          <p:cNvSpPr/>
          <p:nvPr/>
        </p:nvSpPr>
        <p:spPr>
          <a:xfrm>
            <a:off x="2560318" y="4228405"/>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Manual information retrieval</a:t>
            </a:r>
          </a:p>
        </p:txBody>
      </p:sp>
      <p:cxnSp>
        <p:nvCxnSpPr>
          <p:cNvPr id="21" name="Straight Arrow Connector 20">
            <a:extLst>
              <a:ext uri="{FF2B5EF4-FFF2-40B4-BE49-F238E27FC236}">
                <a16:creationId xmlns:a16="http://schemas.microsoft.com/office/drawing/2014/main" id="{7A73855B-4794-449E-A4E6-85E8E1DDCCE8}"/>
              </a:ext>
            </a:extLst>
          </p:cNvPr>
          <p:cNvCxnSpPr>
            <a:cxnSpLocks/>
            <a:stCxn id="8" idx="3"/>
            <a:endCxn id="24" idx="1"/>
          </p:cNvCxnSpPr>
          <p:nvPr/>
        </p:nvCxnSpPr>
        <p:spPr>
          <a:xfrm flipV="1">
            <a:off x="1878676" y="2352155"/>
            <a:ext cx="771697" cy="1018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descr="dff">
            <a:extLst>
              <a:ext uri="{FF2B5EF4-FFF2-40B4-BE49-F238E27FC236}">
                <a16:creationId xmlns:a16="http://schemas.microsoft.com/office/drawing/2014/main" id="{9E440C8F-D917-4561-A85C-0BEBC6DBC962}"/>
              </a:ext>
            </a:extLst>
          </p:cNvPr>
          <p:cNvSpPr/>
          <p:nvPr/>
        </p:nvSpPr>
        <p:spPr>
          <a:xfrm>
            <a:off x="2650373" y="1947602"/>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Corpus Structuring Algorithm</a:t>
            </a:r>
          </a:p>
        </p:txBody>
      </p:sp>
      <p:sp>
        <p:nvSpPr>
          <p:cNvPr id="26" name="Rectangle 25" descr="dff">
            <a:extLst>
              <a:ext uri="{FF2B5EF4-FFF2-40B4-BE49-F238E27FC236}">
                <a16:creationId xmlns:a16="http://schemas.microsoft.com/office/drawing/2014/main" id="{5DDF90D1-5067-4B9D-9447-80792412BEB3}"/>
              </a:ext>
            </a:extLst>
          </p:cNvPr>
          <p:cNvSpPr/>
          <p:nvPr/>
        </p:nvSpPr>
        <p:spPr>
          <a:xfrm>
            <a:off x="4747952" y="2918458"/>
            <a:ext cx="2013066"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 Retrieval accuracy validation</a:t>
            </a:r>
          </a:p>
        </p:txBody>
      </p:sp>
      <p:cxnSp>
        <p:nvCxnSpPr>
          <p:cNvPr id="29" name="Straight Arrow Connector 28">
            <a:extLst>
              <a:ext uri="{FF2B5EF4-FFF2-40B4-BE49-F238E27FC236}">
                <a16:creationId xmlns:a16="http://schemas.microsoft.com/office/drawing/2014/main" id="{714CE6CF-C277-4057-90B1-4892BF981DB5}"/>
              </a:ext>
            </a:extLst>
          </p:cNvPr>
          <p:cNvCxnSpPr>
            <a:cxnSpLocks/>
            <a:stCxn id="24" idx="3"/>
            <a:endCxn id="26" idx="1"/>
          </p:cNvCxnSpPr>
          <p:nvPr/>
        </p:nvCxnSpPr>
        <p:spPr>
          <a:xfrm>
            <a:off x="4107872" y="2352155"/>
            <a:ext cx="640080" cy="994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65D30C-9FF2-43A9-A711-F1320A90DA06}"/>
              </a:ext>
            </a:extLst>
          </p:cNvPr>
          <p:cNvCxnSpPr>
            <a:cxnSpLocks/>
            <a:stCxn id="16" idx="3"/>
            <a:endCxn id="26" idx="1"/>
          </p:cNvCxnSpPr>
          <p:nvPr/>
        </p:nvCxnSpPr>
        <p:spPr>
          <a:xfrm flipV="1">
            <a:off x="4017817" y="3346738"/>
            <a:ext cx="730135" cy="128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39E58C-2632-4427-9131-EEF3D51B1102}"/>
              </a:ext>
            </a:extLst>
          </p:cNvPr>
          <p:cNvCxnSpPr>
            <a:cxnSpLocks/>
            <a:stCxn id="26" idx="3"/>
            <a:endCxn id="73" idx="1"/>
          </p:cNvCxnSpPr>
          <p:nvPr/>
        </p:nvCxnSpPr>
        <p:spPr>
          <a:xfrm>
            <a:off x="6761018" y="3346738"/>
            <a:ext cx="640080" cy="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descr="dff">
            <a:extLst>
              <a:ext uri="{FF2B5EF4-FFF2-40B4-BE49-F238E27FC236}">
                <a16:creationId xmlns:a16="http://schemas.microsoft.com/office/drawing/2014/main" id="{114DA7B5-9C17-45B1-B938-E447B1D10168}"/>
              </a:ext>
            </a:extLst>
          </p:cNvPr>
          <p:cNvSpPr/>
          <p:nvPr/>
        </p:nvSpPr>
        <p:spPr>
          <a:xfrm>
            <a:off x="7401098" y="2926423"/>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Feature Engineering from structured corpus</a:t>
            </a:r>
          </a:p>
        </p:txBody>
      </p:sp>
      <p:sp>
        <p:nvSpPr>
          <p:cNvPr id="78" name="Rectangle 77" descr="dff">
            <a:extLst>
              <a:ext uri="{FF2B5EF4-FFF2-40B4-BE49-F238E27FC236}">
                <a16:creationId xmlns:a16="http://schemas.microsoft.com/office/drawing/2014/main" id="{1D2B48C9-0729-45A6-BA6F-EDE86C644E70}"/>
              </a:ext>
            </a:extLst>
          </p:cNvPr>
          <p:cNvSpPr/>
          <p:nvPr/>
        </p:nvSpPr>
        <p:spPr>
          <a:xfrm>
            <a:off x="7401098" y="4367295"/>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Machine Learning Pipeline</a:t>
            </a:r>
          </a:p>
        </p:txBody>
      </p:sp>
      <p:cxnSp>
        <p:nvCxnSpPr>
          <p:cNvPr id="80" name="Straight Arrow Connector 79">
            <a:extLst>
              <a:ext uri="{FF2B5EF4-FFF2-40B4-BE49-F238E27FC236}">
                <a16:creationId xmlns:a16="http://schemas.microsoft.com/office/drawing/2014/main" id="{C73DA453-8D56-4844-A4BE-1FCFC8086657}"/>
              </a:ext>
            </a:extLst>
          </p:cNvPr>
          <p:cNvCxnSpPr>
            <a:cxnSpLocks/>
            <a:stCxn id="73" idx="2"/>
            <a:endCxn id="78" idx="0"/>
          </p:cNvCxnSpPr>
          <p:nvPr/>
        </p:nvCxnSpPr>
        <p:spPr>
          <a:xfrm>
            <a:off x="8480367" y="3782982"/>
            <a:ext cx="0" cy="584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descr="dff">
            <a:extLst>
              <a:ext uri="{FF2B5EF4-FFF2-40B4-BE49-F238E27FC236}">
                <a16:creationId xmlns:a16="http://schemas.microsoft.com/office/drawing/2014/main" id="{B5E41992-EC08-4BFB-B9C8-F42FA96B92E1}"/>
              </a:ext>
            </a:extLst>
          </p:cNvPr>
          <p:cNvSpPr/>
          <p:nvPr/>
        </p:nvSpPr>
        <p:spPr>
          <a:xfrm>
            <a:off x="7401098" y="5669622"/>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Best Model</a:t>
            </a:r>
          </a:p>
        </p:txBody>
      </p:sp>
      <p:cxnSp>
        <p:nvCxnSpPr>
          <p:cNvPr id="84" name="Straight Arrow Connector 83">
            <a:extLst>
              <a:ext uri="{FF2B5EF4-FFF2-40B4-BE49-F238E27FC236}">
                <a16:creationId xmlns:a16="http://schemas.microsoft.com/office/drawing/2014/main" id="{117758FF-2191-428C-9C35-79BF07C0B8BF}"/>
              </a:ext>
            </a:extLst>
          </p:cNvPr>
          <p:cNvCxnSpPr>
            <a:cxnSpLocks/>
            <a:stCxn id="78" idx="2"/>
            <a:endCxn id="83" idx="0"/>
          </p:cNvCxnSpPr>
          <p:nvPr/>
        </p:nvCxnSpPr>
        <p:spPr>
          <a:xfrm>
            <a:off x="8480367" y="5223854"/>
            <a:ext cx="0" cy="44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5816C0-EBF3-49D3-8396-852961D54CF4}"/>
              </a:ext>
            </a:extLst>
          </p:cNvPr>
          <p:cNvCxnSpPr>
            <a:cxnSpLocks/>
            <a:stCxn id="83" idx="3"/>
            <a:endCxn id="94" idx="1"/>
          </p:cNvCxnSpPr>
          <p:nvPr/>
        </p:nvCxnSpPr>
        <p:spPr>
          <a:xfrm>
            <a:off x="9559636" y="6097902"/>
            <a:ext cx="5915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descr="dff">
            <a:extLst>
              <a:ext uri="{FF2B5EF4-FFF2-40B4-BE49-F238E27FC236}">
                <a16:creationId xmlns:a16="http://schemas.microsoft.com/office/drawing/2014/main" id="{3894401F-354C-4DC3-ABB5-71D5E730B7D8}"/>
              </a:ext>
            </a:extLst>
          </p:cNvPr>
          <p:cNvSpPr/>
          <p:nvPr/>
        </p:nvSpPr>
        <p:spPr>
          <a:xfrm>
            <a:off x="10151225" y="5669622"/>
            <a:ext cx="1853739" cy="856559"/>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Traits</a:t>
            </a:r>
          </a:p>
        </p:txBody>
      </p:sp>
      <p:sp>
        <p:nvSpPr>
          <p:cNvPr id="4" name="Rectangle 3">
            <a:extLst>
              <a:ext uri="{FF2B5EF4-FFF2-40B4-BE49-F238E27FC236}">
                <a16:creationId xmlns:a16="http://schemas.microsoft.com/office/drawing/2014/main" id="{1424295B-A17B-44AB-8016-CD5B768919F5}"/>
              </a:ext>
            </a:extLst>
          </p:cNvPr>
          <p:cNvSpPr/>
          <p:nvPr/>
        </p:nvSpPr>
        <p:spPr>
          <a:xfrm>
            <a:off x="2299854" y="1679340"/>
            <a:ext cx="2272146" cy="1345629"/>
          </a:xfrm>
          <a:prstGeom prst="rect">
            <a:avLst/>
          </a:prstGeom>
          <a:solidFill>
            <a:srgbClr val="FF0000">
              <a:alpha val="2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B3A8556-6BD2-4A45-AB22-E49A9E546A60}"/>
              </a:ext>
            </a:extLst>
          </p:cNvPr>
          <p:cNvSpPr txBox="1"/>
          <p:nvPr/>
        </p:nvSpPr>
        <p:spPr>
          <a:xfrm>
            <a:off x="4835234" y="864782"/>
            <a:ext cx="4480216"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Multiple date formats</a:t>
            </a:r>
          </a:p>
          <a:p>
            <a:pPr marL="285750" indent="-285750">
              <a:buFont typeface="Arial" panose="020B0604020202020204" pitchFamily="34" charset="0"/>
              <a:buChar char="•"/>
            </a:pPr>
            <a:r>
              <a:rPr lang="en-US" b="1" dirty="0">
                <a:solidFill>
                  <a:srgbClr val="FF0000"/>
                </a:solidFill>
              </a:rPr>
              <a:t>Multiple resume segment order</a:t>
            </a:r>
          </a:p>
          <a:p>
            <a:pPr marL="285750" indent="-285750">
              <a:buFont typeface="Arial" panose="020B0604020202020204" pitchFamily="34" charset="0"/>
              <a:buChar char="•"/>
            </a:pPr>
            <a:r>
              <a:rPr lang="en-US" b="1" dirty="0">
                <a:solidFill>
                  <a:srgbClr val="FF0000"/>
                </a:solidFill>
              </a:rPr>
              <a:t>Different resume designs were not being correctly transformed into text.</a:t>
            </a:r>
            <a:endParaRPr lang="en-US" dirty="0"/>
          </a:p>
        </p:txBody>
      </p:sp>
      <p:sp>
        <p:nvSpPr>
          <p:cNvPr id="15" name="Arrow: Curved Down 14">
            <a:extLst>
              <a:ext uri="{FF2B5EF4-FFF2-40B4-BE49-F238E27FC236}">
                <a16:creationId xmlns:a16="http://schemas.microsoft.com/office/drawing/2014/main" id="{710650DC-DB40-4A72-AE63-8B52D0AAA0E8}"/>
              </a:ext>
            </a:extLst>
          </p:cNvPr>
          <p:cNvSpPr/>
          <p:nvPr/>
        </p:nvSpPr>
        <p:spPr>
          <a:xfrm rot="9789408" flipH="1" flipV="1">
            <a:off x="3842679" y="1173505"/>
            <a:ext cx="971046" cy="29222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lide Number Placeholder 4">
            <a:extLst>
              <a:ext uri="{FF2B5EF4-FFF2-40B4-BE49-F238E27FC236}">
                <a16:creationId xmlns:a16="http://schemas.microsoft.com/office/drawing/2014/main" id="{10D34CE7-E81E-4D44-8BE8-E96E80635C67}"/>
              </a:ext>
            </a:extLst>
          </p:cNvPr>
          <p:cNvSpPr>
            <a:spLocks noGrp="1"/>
          </p:cNvSpPr>
          <p:nvPr>
            <p:ph type="sldNum" sz="quarter" idx="12"/>
          </p:nvPr>
        </p:nvSpPr>
        <p:spPr/>
        <p:txBody>
          <a:bodyPr/>
          <a:lstStyle/>
          <a:p>
            <a:fld id="{A4CD7737-34F1-429A-83DB-C8771D5BFC14}" type="slidenum">
              <a:rPr lang="en-US" smtClean="0"/>
              <a:t>33</a:t>
            </a:fld>
            <a:endParaRPr lang="en-US"/>
          </a:p>
        </p:txBody>
      </p:sp>
    </p:spTree>
    <p:extLst>
      <p:ext uri="{BB962C8B-B14F-4D97-AF65-F5344CB8AC3E}">
        <p14:creationId xmlns:p14="http://schemas.microsoft.com/office/powerpoint/2010/main" val="3772028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0C0D6C-229B-46E0-A51D-C0780FC7DC1D}"/>
              </a:ext>
            </a:extLst>
          </p:cNvPr>
          <p:cNvSpPr txBox="1"/>
          <p:nvPr/>
        </p:nvSpPr>
        <p:spPr>
          <a:xfrm>
            <a:off x="6692900" y="2504874"/>
            <a:ext cx="5279735" cy="2723823"/>
          </a:xfrm>
          <a:prstGeom prst="rect">
            <a:avLst/>
          </a:prstGeom>
          <a:noFill/>
        </p:spPr>
        <p:txBody>
          <a:bodyPr wrap="square" rtlCol="0">
            <a:spAutoFit/>
          </a:bodyPr>
          <a:lstStyle/>
          <a:p>
            <a:r>
              <a:rPr lang="en-US" sz="900" dirty="0"/>
              <a:t>{</a:t>
            </a:r>
            <a:r>
              <a:rPr lang="en-US" sz="900" b="1" dirty="0">
                <a:highlight>
                  <a:srgbClr val="FFFF00"/>
                </a:highlight>
              </a:rPr>
              <a:t>'skills</a:t>
            </a:r>
            <a:r>
              <a:rPr lang="en-US" sz="900" b="1" dirty="0"/>
              <a:t>': </a:t>
            </a:r>
            <a:r>
              <a:rPr lang="en-US" sz="800" dirty="0"/>
              <a:t>['· experienced in public relations, rapport building, coordination, collaboration and team-work',</a:t>
            </a:r>
          </a:p>
          <a:p>
            <a:r>
              <a:rPr lang="en-US" sz="800" dirty="0"/>
              <a:t>  '· strong analytical and mathematical skills',</a:t>
            </a:r>
          </a:p>
          <a:p>
            <a:r>
              <a:rPr lang="en-US" sz="800" dirty="0"/>
              <a:t>  '· ability to identify issues, propose and implement solutions ',</a:t>
            </a:r>
          </a:p>
          <a:p>
            <a:r>
              <a:rPr lang="en-US" sz="800" dirty="0"/>
              <a:t>  '· excellent verbal and communication skills attained by extensive client dealings ',</a:t>
            </a:r>
          </a:p>
          <a:p>
            <a:r>
              <a:rPr lang="en-US" sz="800" dirty="0"/>
              <a:t>  '· proficient in </a:t>
            </a:r>
            <a:r>
              <a:rPr lang="en-US" sz="800" dirty="0" err="1"/>
              <a:t>ms</a:t>
            </a:r>
            <a:r>
              <a:rPr lang="en-US" sz="800" dirty="0"/>
              <a:t> word, excel and </a:t>
            </a:r>
            <a:r>
              <a:rPr lang="en-US" sz="800" dirty="0" err="1"/>
              <a:t>powerpoint</a:t>
            </a:r>
            <a:r>
              <a:rPr lang="en-US" sz="800" dirty="0"/>
              <a:t>',</a:t>
            </a:r>
          </a:p>
          <a:p>
            <a:r>
              <a:rPr lang="en-US" sz="800" dirty="0"/>
              <a:t>  '· strong interpersonal, and communication skills',</a:t>
            </a:r>
          </a:p>
          <a:p>
            <a:r>
              <a:rPr lang="en-US" sz="800" dirty="0"/>
              <a:t>  '· highly creative and organized',</a:t>
            </a:r>
          </a:p>
          <a:p>
            <a:r>
              <a:rPr lang="en-US" sz="800" dirty="0"/>
              <a:t>  '· positive energy, "can-do" attitude, adaptive and high degree of initiative'],</a:t>
            </a:r>
          </a:p>
          <a:p>
            <a:r>
              <a:rPr lang="en-US" sz="800" dirty="0"/>
              <a:t> </a:t>
            </a:r>
            <a:r>
              <a:rPr lang="en-US" sz="900" b="1" dirty="0">
                <a:highlight>
                  <a:srgbClr val="FFFF00"/>
                </a:highlight>
              </a:rPr>
              <a:t>'work experience'</a:t>
            </a:r>
            <a:r>
              <a:rPr lang="en-US" sz="900" dirty="0"/>
              <a:t>: </a:t>
            </a:r>
            <a:r>
              <a:rPr lang="en-US" sz="800" dirty="0"/>
              <a:t>['td </a:t>
            </a:r>
            <a:r>
              <a:rPr lang="en-US" sz="800" dirty="0" err="1"/>
              <a:t>canada</a:t>
            </a:r>
            <a:r>
              <a:rPr lang="en-US" sz="800" dirty="0"/>
              <a:t> trust',</a:t>
            </a:r>
          </a:p>
          <a:p>
            <a:r>
              <a:rPr lang="en-US" sz="800" dirty="0"/>
              <a:t>  'oct’18-present',</a:t>
            </a:r>
          </a:p>
          <a:p>
            <a:r>
              <a:rPr lang="en-US" sz="800" dirty="0"/>
              <a:t>  'customer experience associate',</a:t>
            </a:r>
          </a:p>
          <a:p>
            <a:r>
              <a:rPr lang="en-US" sz="800" dirty="0"/>
              <a:t>  '· efficiently handle customers by getting the task done in a timely manner.',</a:t>
            </a:r>
          </a:p>
          <a:p>
            <a:r>
              <a:rPr lang="en-US" sz="800" dirty="0"/>
              <a:t>'vice president, finance',</a:t>
            </a:r>
          </a:p>
          <a:p>
            <a:r>
              <a:rPr lang="en-US" sz="800" dirty="0"/>
              <a:t>  '· ensured budget is adhered according to the approved student association ',</a:t>
            </a:r>
          </a:p>
          <a:p>
            <a:r>
              <a:rPr lang="en-US" sz="800" dirty="0"/>
              <a:t>  '· responsible for maintaining a record of the financial standing and to oversee the financial management'],</a:t>
            </a:r>
          </a:p>
          <a:p>
            <a:r>
              <a:rPr lang="en-US" sz="900" b="1" dirty="0"/>
              <a:t> </a:t>
            </a:r>
            <a:r>
              <a:rPr lang="en-US" sz="900" b="1" dirty="0">
                <a:highlight>
                  <a:srgbClr val="FFFF00"/>
                </a:highlight>
              </a:rPr>
              <a:t>'education': </a:t>
            </a:r>
            <a:r>
              <a:rPr lang="en-US" sz="800" dirty="0"/>
              <a:t>['</a:t>
            </a:r>
            <a:r>
              <a:rPr lang="en-US" sz="800" dirty="0" err="1"/>
              <a:t>york</a:t>
            </a:r>
            <a:r>
              <a:rPr lang="en-US" sz="800" dirty="0"/>
              <a:t> university',</a:t>
            </a:r>
          </a:p>
          <a:p>
            <a:r>
              <a:rPr lang="en-US" sz="800" dirty="0"/>
              <a:t>  'sept’15- present',</a:t>
            </a:r>
          </a:p>
          <a:p>
            <a:r>
              <a:rPr lang="en-US" sz="800" dirty="0"/>
              <a:t>  'bachelors of commerce - financial economics',</a:t>
            </a:r>
          </a:p>
          <a:p>
            <a:r>
              <a:rPr lang="en-US" sz="800" dirty="0"/>
              <a:t>  'certifications',</a:t>
            </a:r>
          </a:p>
          <a:p>
            <a:r>
              <a:rPr lang="en-US" sz="800" dirty="0"/>
              <a:t>  '</a:t>
            </a:r>
            <a:r>
              <a:rPr lang="en-US" sz="800" dirty="0" err="1"/>
              <a:t>ific</a:t>
            </a:r>
            <a:r>
              <a:rPr lang="en-US" sz="800" dirty="0"/>
              <a:t> (mutual funds license)',</a:t>
            </a:r>
          </a:p>
          <a:p>
            <a:r>
              <a:rPr lang="en-US" sz="800" dirty="0"/>
              <a:t>  'march’18']}</a:t>
            </a:r>
          </a:p>
        </p:txBody>
      </p:sp>
      <p:sp>
        <p:nvSpPr>
          <p:cNvPr id="10" name="Rectangle 4">
            <a:extLst>
              <a:ext uri="{FF2B5EF4-FFF2-40B4-BE49-F238E27FC236}">
                <a16:creationId xmlns:a16="http://schemas.microsoft.com/office/drawing/2014/main" id="{77B7010D-D572-47AF-9320-A98436ECF295}"/>
              </a:ext>
            </a:extLst>
          </p:cNvPr>
          <p:cNvSpPr>
            <a:spLocks noChangeArrowheads="1"/>
          </p:cNvSpPr>
          <p:nvPr/>
        </p:nvSpPr>
        <p:spPr bwMode="auto">
          <a:xfrm>
            <a:off x="107949" y="2581818"/>
            <a:ext cx="5588001"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'\n\n\n\n\n\n\n\n\n\n\n\n\n\n\n\n\n\n\n\n\n\n\n\n\n\n\n\n\n\n\n\n\n\n\n\n\n\n\n\n\n\n\n\n\n\n\n\n\n\\n\n\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nSKILLS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&amp; Competencies\n· Experienced in public relations, rapport building, coordination, collaboration and team-work\n· Strong analytical and mathematical skills\n· Ability to identify issues, propose and implement solutions \n· Excellent verbal and communication skills attained by extensive client dealings \n· Proficient in MS Word, Excel and PowerPoint\n· Strong interpersonal, and communication skills\n· Highly creative and organized\n· Positive energy, “can-do” attitude, adaptive and high degree of initiative\n\n\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nWORK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EXPERIENCE\n\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nTD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CANADA TRUST Oct’18-Present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nCustomer</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Experience advisors.\n\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nTHE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MOBILE SHOP (Loblaws) Jan’16 – Oct’18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nSales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Associate the cleanliness of cars, gas levels and ensure they were ready for clients\n\n\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nEXTRA</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CURRICULAR ACTIVIES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nUNITED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SOUTH ASIANS AT YORK, YORK UNIVERSITY Sept’16 – Apr’16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nVice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President, Finance \n· Ensured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n·Responsible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for maintaining a record of the financial standing and to oversee the financial management\n\n\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nEDUCATION</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nYORK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UNIVERSITY Sept’15- Present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nBachelors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of Commerce - Financial Economics \n\n\</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nCERTIFICATIONS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nIFIC</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(Mutual Funds License) March’18\n \n\n\n'</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Arrow: Right 10">
            <a:extLst>
              <a:ext uri="{FF2B5EF4-FFF2-40B4-BE49-F238E27FC236}">
                <a16:creationId xmlns:a16="http://schemas.microsoft.com/office/drawing/2014/main" id="{6428FFE3-F984-45DE-8F59-4B861852DF1F}"/>
              </a:ext>
            </a:extLst>
          </p:cNvPr>
          <p:cNvSpPr/>
          <p:nvPr/>
        </p:nvSpPr>
        <p:spPr>
          <a:xfrm>
            <a:off x="5997575" y="3835400"/>
            <a:ext cx="463550"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04962D-36A3-438D-8015-C696DD67D9E8}"/>
              </a:ext>
            </a:extLst>
          </p:cNvPr>
          <p:cNvSpPr txBox="1"/>
          <p:nvPr/>
        </p:nvSpPr>
        <p:spPr>
          <a:xfrm>
            <a:off x="6864350" y="1774788"/>
            <a:ext cx="1869784" cy="400110"/>
          </a:xfrm>
          <a:prstGeom prst="rect">
            <a:avLst/>
          </a:prstGeom>
          <a:noFill/>
        </p:spPr>
        <p:txBody>
          <a:bodyPr wrap="square" rtlCol="0">
            <a:spAutoFit/>
          </a:bodyPr>
          <a:lstStyle/>
          <a:p>
            <a:r>
              <a:rPr lang="en-US" sz="2000" b="1" u="sng"/>
              <a:t>Structured </a:t>
            </a:r>
            <a:r>
              <a:rPr lang="en-US" sz="2000" b="1" u="sng" dirty="0"/>
              <a:t>Text</a:t>
            </a:r>
          </a:p>
        </p:txBody>
      </p:sp>
      <p:sp>
        <p:nvSpPr>
          <p:cNvPr id="15" name="TextBox 14">
            <a:extLst>
              <a:ext uri="{FF2B5EF4-FFF2-40B4-BE49-F238E27FC236}">
                <a16:creationId xmlns:a16="http://schemas.microsoft.com/office/drawing/2014/main" id="{FC653CC9-AD06-479F-8DEC-17807089D2C9}"/>
              </a:ext>
            </a:extLst>
          </p:cNvPr>
          <p:cNvSpPr txBox="1"/>
          <p:nvPr/>
        </p:nvSpPr>
        <p:spPr>
          <a:xfrm>
            <a:off x="190499" y="1774788"/>
            <a:ext cx="3905250" cy="400110"/>
          </a:xfrm>
          <a:prstGeom prst="rect">
            <a:avLst/>
          </a:prstGeom>
          <a:noFill/>
        </p:spPr>
        <p:txBody>
          <a:bodyPr wrap="square" rtlCol="0">
            <a:spAutoFit/>
          </a:bodyPr>
          <a:lstStyle/>
          <a:p>
            <a:r>
              <a:rPr lang="en-US" sz="2000" b="1" u="sng" dirty="0"/>
              <a:t>Raw Text/Corpus Extraction</a:t>
            </a:r>
          </a:p>
        </p:txBody>
      </p:sp>
      <p:sp>
        <p:nvSpPr>
          <p:cNvPr id="17" name="TextBox 16">
            <a:extLst>
              <a:ext uri="{FF2B5EF4-FFF2-40B4-BE49-F238E27FC236}">
                <a16:creationId xmlns:a16="http://schemas.microsoft.com/office/drawing/2014/main" id="{5657FA17-3A4E-4864-960F-20C2FCFD1130}"/>
              </a:ext>
            </a:extLst>
          </p:cNvPr>
          <p:cNvSpPr txBox="1"/>
          <p:nvPr/>
        </p:nvSpPr>
        <p:spPr>
          <a:xfrm>
            <a:off x="63499" y="309530"/>
            <a:ext cx="5632451" cy="646331"/>
          </a:xfrm>
          <a:prstGeom prst="rect">
            <a:avLst/>
          </a:prstGeom>
          <a:noFill/>
        </p:spPr>
        <p:txBody>
          <a:bodyPr wrap="square" rtlCol="0">
            <a:spAutoFit/>
          </a:bodyPr>
          <a:lstStyle/>
          <a:p>
            <a:r>
              <a:rPr lang="en-US" sz="3600" b="1" dirty="0"/>
              <a:t>Information Retrieval</a:t>
            </a:r>
          </a:p>
        </p:txBody>
      </p:sp>
      <p:sp>
        <p:nvSpPr>
          <p:cNvPr id="2" name="Slide Number Placeholder 1">
            <a:extLst>
              <a:ext uri="{FF2B5EF4-FFF2-40B4-BE49-F238E27FC236}">
                <a16:creationId xmlns:a16="http://schemas.microsoft.com/office/drawing/2014/main" id="{15A42652-0F19-4DB5-8A96-EF02ACED0A79}"/>
              </a:ext>
            </a:extLst>
          </p:cNvPr>
          <p:cNvSpPr>
            <a:spLocks noGrp="1"/>
          </p:cNvSpPr>
          <p:nvPr>
            <p:ph type="sldNum" sz="quarter" idx="12"/>
          </p:nvPr>
        </p:nvSpPr>
        <p:spPr/>
        <p:txBody>
          <a:bodyPr/>
          <a:lstStyle/>
          <a:p>
            <a:fld id="{A4CD7737-34F1-429A-83DB-C8771D5BFC14}" type="slidenum">
              <a:rPr lang="en-US" smtClean="0"/>
              <a:t>34</a:t>
            </a:fld>
            <a:endParaRPr lang="en-US"/>
          </a:p>
        </p:txBody>
      </p:sp>
    </p:spTree>
    <p:extLst>
      <p:ext uri="{BB962C8B-B14F-4D97-AF65-F5344CB8AC3E}">
        <p14:creationId xmlns:p14="http://schemas.microsoft.com/office/powerpoint/2010/main" val="1563303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DBD56D-BD10-4046-BF22-36A33E2BD257}"/>
              </a:ext>
            </a:extLst>
          </p:cNvPr>
          <p:cNvSpPr txBox="1"/>
          <p:nvPr/>
        </p:nvSpPr>
        <p:spPr>
          <a:xfrm>
            <a:off x="314615" y="667213"/>
            <a:ext cx="6721185" cy="646331"/>
          </a:xfrm>
          <a:prstGeom prst="rect">
            <a:avLst/>
          </a:prstGeom>
          <a:noFill/>
        </p:spPr>
        <p:txBody>
          <a:bodyPr wrap="square" rtlCol="0">
            <a:spAutoFit/>
          </a:bodyPr>
          <a:lstStyle/>
          <a:p>
            <a:r>
              <a:rPr lang="en-US" dirty="0"/>
              <a:t>We noticed some resume designs were not being correctly transformed into text:</a:t>
            </a:r>
          </a:p>
        </p:txBody>
      </p:sp>
      <p:sp>
        <p:nvSpPr>
          <p:cNvPr id="8" name="TextBox 7">
            <a:extLst>
              <a:ext uri="{FF2B5EF4-FFF2-40B4-BE49-F238E27FC236}">
                <a16:creationId xmlns:a16="http://schemas.microsoft.com/office/drawing/2014/main" id="{2B7DB425-8111-4FF1-B6E8-4011FB7DFB14}"/>
              </a:ext>
            </a:extLst>
          </p:cNvPr>
          <p:cNvSpPr txBox="1"/>
          <p:nvPr/>
        </p:nvSpPr>
        <p:spPr>
          <a:xfrm>
            <a:off x="-155285" y="5085628"/>
            <a:ext cx="2375631" cy="682239"/>
          </a:xfrm>
          <a:prstGeom prst="rect">
            <a:avLst/>
          </a:prstGeom>
          <a:noFill/>
        </p:spPr>
        <p:txBody>
          <a:bodyPr wrap="square" rtlCol="0">
            <a:spAutoFit/>
          </a:bodyPr>
          <a:lstStyle/>
          <a:p>
            <a:endParaRPr lang="en-US" sz="800" dirty="0"/>
          </a:p>
        </p:txBody>
      </p:sp>
      <p:pic>
        <p:nvPicPr>
          <p:cNvPr id="6" name="Picture 5" descr="A screenshot of a cell phone&#10;&#10;Description automatically generated">
            <a:extLst>
              <a:ext uri="{FF2B5EF4-FFF2-40B4-BE49-F238E27FC236}">
                <a16:creationId xmlns:a16="http://schemas.microsoft.com/office/drawing/2014/main" id="{D55E6598-978B-43BF-9F24-B12C6AE1E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47" y="2246989"/>
            <a:ext cx="5553103" cy="3434339"/>
          </a:xfrm>
          <a:prstGeom prst="rect">
            <a:avLst/>
          </a:prstGeom>
        </p:spPr>
      </p:pic>
      <p:sp>
        <p:nvSpPr>
          <p:cNvPr id="9" name="Arrow: Right 8">
            <a:extLst>
              <a:ext uri="{FF2B5EF4-FFF2-40B4-BE49-F238E27FC236}">
                <a16:creationId xmlns:a16="http://schemas.microsoft.com/office/drawing/2014/main" id="{A87A03A4-23F1-4BE3-8FCA-9FA017A3768E}"/>
              </a:ext>
            </a:extLst>
          </p:cNvPr>
          <p:cNvSpPr/>
          <p:nvPr/>
        </p:nvSpPr>
        <p:spPr>
          <a:xfrm>
            <a:off x="6013450" y="3786358"/>
            <a:ext cx="622300" cy="355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0C5C21-25A3-4572-9B0D-558A08FC45AF}"/>
              </a:ext>
            </a:extLst>
          </p:cNvPr>
          <p:cNvSpPr txBox="1"/>
          <p:nvPr/>
        </p:nvSpPr>
        <p:spPr>
          <a:xfrm>
            <a:off x="7150100" y="2099091"/>
            <a:ext cx="4857750" cy="4085734"/>
          </a:xfrm>
          <a:prstGeom prst="rect">
            <a:avLst/>
          </a:prstGeom>
          <a:noFill/>
        </p:spPr>
        <p:txBody>
          <a:bodyPr wrap="square" rtlCol="0">
            <a:spAutoFit/>
          </a:bodyPr>
          <a:lstStyle/>
          <a:p>
            <a:r>
              <a:rPr lang="en-US" sz="1050" dirty="0"/>
              <a:t>Information  </a:t>
            </a:r>
          </a:p>
          <a:p>
            <a:r>
              <a:rPr lang="en-US" sz="1050" dirty="0"/>
              <a:t>Cubase </a:t>
            </a:r>
          </a:p>
          <a:p>
            <a:r>
              <a:rPr lang="en-US" sz="1050" dirty="0" err="1"/>
              <a:t>Wwise</a:t>
            </a:r>
            <a:r>
              <a:rPr lang="en-US" sz="1050" dirty="0"/>
              <a:t>                           </a:t>
            </a:r>
          </a:p>
          <a:p>
            <a:r>
              <a:rPr lang="en-US" sz="1050" dirty="0"/>
              <a:t>Garage Band  </a:t>
            </a:r>
          </a:p>
          <a:p>
            <a:r>
              <a:rPr lang="en-US" sz="1050" dirty="0"/>
              <a:t>Adobe Photoshop Lightroom </a:t>
            </a:r>
          </a:p>
          <a:p>
            <a:r>
              <a:rPr lang="en-US" sz="1050" dirty="0"/>
              <a:t>Python </a:t>
            </a:r>
          </a:p>
          <a:p>
            <a:r>
              <a:rPr lang="en-US" sz="1050" dirty="0"/>
              <a:t>C++ </a:t>
            </a:r>
          </a:p>
          <a:p>
            <a:r>
              <a:rPr lang="en-US" sz="1050" dirty="0"/>
              <a:t>JavaScript </a:t>
            </a:r>
          </a:p>
          <a:p>
            <a:r>
              <a:rPr lang="en-US" sz="1050" dirty="0">
                <a:highlight>
                  <a:srgbClr val="FFFF00"/>
                </a:highlight>
              </a:rPr>
              <a:t>SOFTWARE SKILLS </a:t>
            </a:r>
          </a:p>
          <a:p>
            <a:r>
              <a:rPr lang="en-US" sz="1050" dirty="0">
                <a:highlight>
                  <a:srgbClr val="FF0000"/>
                </a:highlight>
              </a:rPr>
              <a:t>BestBuy CA   </a:t>
            </a:r>
          </a:p>
          <a:p>
            <a:r>
              <a:rPr lang="en-US" sz="1050" dirty="0"/>
              <a:t>District employee of the month, Aug </a:t>
            </a:r>
          </a:p>
          <a:p>
            <a:r>
              <a:rPr lang="en-US" sz="1050" dirty="0"/>
              <a:t>2016 </a:t>
            </a:r>
          </a:p>
          <a:p>
            <a:r>
              <a:rPr lang="en-US" sz="1050" dirty="0"/>
              <a:t>Employee of the month, May, June 2016  </a:t>
            </a:r>
          </a:p>
          <a:p>
            <a:r>
              <a:rPr lang="en-US" sz="1050" dirty="0"/>
              <a:t>AWARDS </a:t>
            </a:r>
          </a:p>
          <a:p>
            <a:r>
              <a:rPr lang="en-US" sz="1050" dirty="0"/>
              <a:t>RESUME </a:t>
            </a:r>
          </a:p>
          <a:p>
            <a:r>
              <a:rPr lang="en-US" sz="1050" dirty="0"/>
              <a:t>Sept 2018-  Music Industry Arts. </a:t>
            </a:r>
          </a:p>
          <a:p>
            <a:r>
              <a:rPr lang="en-US" sz="1050" dirty="0"/>
              <a:t>Present Dep. Of Art Media and Design </a:t>
            </a:r>
          </a:p>
          <a:p>
            <a:r>
              <a:rPr lang="en-US" sz="1050" dirty="0"/>
              <a:t>Algonquin College </a:t>
            </a:r>
          </a:p>
          <a:p>
            <a:r>
              <a:rPr lang="en-US" sz="1050" dirty="0"/>
              <a:t>Sept 2013-            Bachelor of Computer Science </a:t>
            </a:r>
          </a:p>
          <a:p>
            <a:r>
              <a:rPr lang="en-US" sz="1050" dirty="0"/>
              <a:t>Algonquin College </a:t>
            </a:r>
          </a:p>
          <a:p>
            <a:r>
              <a:rPr lang="en-US" sz="1050" dirty="0"/>
              <a:t>Sept 2013-            Bachelor of Computer Science </a:t>
            </a:r>
          </a:p>
          <a:p>
            <a:r>
              <a:rPr lang="en-US" sz="1050" dirty="0"/>
              <a:t>April 2016 Software Engineering stream </a:t>
            </a:r>
          </a:p>
          <a:p>
            <a:r>
              <a:rPr lang="en-US" sz="1050" dirty="0"/>
              <a:t> Carleton University </a:t>
            </a:r>
          </a:p>
          <a:p>
            <a:endParaRPr lang="en-US" dirty="0"/>
          </a:p>
        </p:txBody>
      </p:sp>
      <p:sp>
        <p:nvSpPr>
          <p:cNvPr id="13" name="TextBox 12">
            <a:extLst>
              <a:ext uri="{FF2B5EF4-FFF2-40B4-BE49-F238E27FC236}">
                <a16:creationId xmlns:a16="http://schemas.microsoft.com/office/drawing/2014/main" id="{7986DE55-205C-410E-9EAE-8374379721B2}"/>
              </a:ext>
            </a:extLst>
          </p:cNvPr>
          <p:cNvSpPr txBox="1"/>
          <p:nvPr/>
        </p:nvSpPr>
        <p:spPr>
          <a:xfrm>
            <a:off x="7150100" y="1141188"/>
            <a:ext cx="3378200" cy="646331"/>
          </a:xfrm>
          <a:prstGeom prst="rect">
            <a:avLst/>
          </a:prstGeom>
          <a:noFill/>
        </p:spPr>
        <p:txBody>
          <a:bodyPr wrap="square" rtlCol="0">
            <a:spAutoFit/>
          </a:bodyPr>
          <a:lstStyle/>
          <a:p>
            <a:r>
              <a:rPr lang="en-US" dirty="0"/>
              <a:t>Line order is being altered when transformed into text.</a:t>
            </a:r>
          </a:p>
        </p:txBody>
      </p:sp>
      <p:sp>
        <p:nvSpPr>
          <p:cNvPr id="3" name="Slide Number Placeholder 2">
            <a:extLst>
              <a:ext uri="{FF2B5EF4-FFF2-40B4-BE49-F238E27FC236}">
                <a16:creationId xmlns:a16="http://schemas.microsoft.com/office/drawing/2014/main" id="{AD35D561-D89C-40A8-A334-62BBD3B09082}"/>
              </a:ext>
            </a:extLst>
          </p:cNvPr>
          <p:cNvSpPr>
            <a:spLocks noGrp="1"/>
          </p:cNvSpPr>
          <p:nvPr>
            <p:ph type="sldNum" sz="quarter" idx="12"/>
          </p:nvPr>
        </p:nvSpPr>
        <p:spPr/>
        <p:txBody>
          <a:bodyPr/>
          <a:lstStyle/>
          <a:p>
            <a:fld id="{A4CD7737-34F1-429A-83DB-C8771D5BFC14}" type="slidenum">
              <a:rPr lang="en-US" smtClean="0"/>
              <a:t>35</a:t>
            </a:fld>
            <a:endParaRPr lang="en-US"/>
          </a:p>
        </p:txBody>
      </p:sp>
    </p:spTree>
    <p:extLst>
      <p:ext uri="{BB962C8B-B14F-4D97-AF65-F5344CB8AC3E}">
        <p14:creationId xmlns:p14="http://schemas.microsoft.com/office/powerpoint/2010/main" val="3811645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DBD56D-BD10-4046-BF22-36A33E2BD257}"/>
              </a:ext>
            </a:extLst>
          </p:cNvPr>
          <p:cNvSpPr txBox="1"/>
          <p:nvPr/>
        </p:nvSpPr>
        <p:spPr>
          <a:xfrm>
            <a:off x="498765" y="483063"/>
            <a:ext cx="6721185" cy="646331"/>
          </a:xfrm>
          <a:prstGeom prst="rect">
            <a:avLst/>
          </a:prstGeom>
          <a:noFill/>
        </p:spPr>
        <p:txBody>
          <a:bodyPr wrap="square" rtlCol="0">
            <a:spAutoFit/>
          </a:bodyPr>
          <a:lstStyle/>
          <a:p>
            <a:r>
              <a:rPr lang="en-US" dirty="0"/>
              <a:t>We also noticed the lack of structure and consistent patterns within each resume segment.</a:t>
            </a:r>
          </a:p>
        </p:txBody>
      </p:sp>
      <p:sp>
        <p:nvSpPr>
          <p:cNvPr id="4" name="Text Box 3">
            <a:extLst>
              <a:ext uri="{FF2B5EF4-FFF2-40B4-BE49-F238E27FC236}">
                <a16:creationId xmlns:a16="http://schemas.microsoft.com/office/drawing/2014/main" id="{4BFCBD05-67BC-4331-B648-E755063D3359}"/>
              </a:ext>
            </a:extLst>
          </p:cNvPr>
          <p:cNvSpPr txBox="1"/>
          <p:nvPr/>
        </p:nvSpPr>
        <p:spPr>
          <a:xfrm>
            <a:off x="346365" y="2266950"/>
            <a:ext cx="4905085" cy="2171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Name: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employee_code</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dtype</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object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ts val="1455"/>
              </a:lnSpc>
              <a:spcBef>
                <a:spcPts val="0"/>
              </a:spcBef>
              <a:spcAft>
                <a:spcPts val="0"/>
              </a:spcAft>
            </a:pPr>
            <a:r>
              <a:rPr lang="en-US" sz="1050" dirty="0">
                <a:solidFill>
                  <a:srgbClr val="D84315"/>
                </a:solidFill>
                <a:effectLst/>
                <a:latin typeface="Courier New" panose="02070309020205020404" pitchFamily="49" charset="0"/>
                <a:ea typeface="Times New Roman" panose="02020603050405020304" pitchFamily="18" charset="0"/>
                <a:cs typeface="Times New Roman" panose="02020603050405020304" pitchFamily="18" charset="0"/>
              </a:rPr>
              <a:t>Out[251]: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['sales associate rogers2018-2019',</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'sales associate  la naturess2015-2017 ',</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'cashier and customer service urban planet 2014-2015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'cashier (part time) shoppers drug mart 2013-2014',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'sales representative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amarat</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afghan carpets2010-2013',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'reference available on request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5">
            <a:extLst>
              <a:ext uri="{FF2B5EF4-FFF2-40B4-BE49-F238E27FC236}">
                <a16:creationId xmlns:a16="http://schemas.microsoft.com/office/drawing/2014/main" id="{285AD708-55A8-4548-A03A-DA87A3F8D214}"/>
              </a:ext>
            </a:extLst>
          </p:cNvPr>
          <p:cNvSpPr txBox="1"/>
          <p:nvPr/>
        </p:nvSpPr>
        <p:spPr>
          <a:xfrm>
            <a:off x="6096000" y="2266950"/>
            <a:ext cx="4616449" cy="2171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Name: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employee_code</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dtype</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object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a:lnSpc>
                <a:spcPts val="1455"/>
              </a:lnSpc>
              <a:spcBef>
                <a:spcPts val="0"/>
              </a:spcBef>
              <a:spcAft>
                <a:spcPts val="0"/>
              </a:spcAft>
            </a:pPr>
            <a:r>
              <a:rPr lang="en-US" sz="1050" dirty="0">
                <a:solidFill>
                  <a:srgbClr val="D84315"/>
                </a:solidFill>
                <a:effectLst/>
                <a:latin typeface="Courier New" panose="02070309020205020404" pitchFamily="49" charset="0"/>
                <a:ea typeface="Times New Roman" panose="02020603050405020304" pitchFamily="18" charset="0"/>
                <a:cs typeface="Times New Roman" panose="02020603050405020304" pitchFamily="18" charset="0"/>
              </a:rPr>
              <a:t>Out[254]: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['sales associate/manager in training ',</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'bell </a:t>
            </a:r>
            <a:r>
              <a:rPr lang="en-US" sz="1000" dirty="0" err="1">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canada</a:t>
            </a: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 </a:t>
            </a:r>
            <a:r>
              <a:rPr lang="en-US" sz="1000" dirty="0" err="1">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september</a:t>
            </a: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'2018 – present ',</a:t>
            </a:r>
            <a:endParaRPr lang="en-US" sz="1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'1920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dundas</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street,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london</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on n5v 3p1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'shift supervisor/closing manager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'jersey mike’s subs',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latinLnBrk="1">
              <a:lnSpc>
                <a:spcPts val="1455"/>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 march 2018 – </a:t>
            </a:r>
            <a:r>
              <a:rPr lang="en-US" sz="10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september</a:t>
            </a:r>
            <a:r>
              <a:rPr lang="en-US" sz="10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2018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6178FF64-2A1B-46DF-B208-E6E949B2070D}"/>
              </a:ext>
            </a:extLst>
          </p:cNvPr>
          <p:cNvSpPr>
            <a:spLocks noGrp="1"/>
          </p:cNvSpPr>
          <p:nvPr>
            <p:ph type="sldNum" sz="quarter" idx="12"/>
          </p:nvPr>
        </p:nvSpPr>
        <p:spPr/>
        <p:txBody>
          <a:bodyPr/>
          <a:lstStyle/>
          <a:p>
            <a:fld id="{A4CD7737-34F1-429A-83DB-C8771D5BFC14}" type="slidenum">
              <a:rPr lang="en-US" smtClean="0"/>
              <a:t>36</a:t>
            </a:fld>
            <a:endParaRPr lang="en-US"/>
          </a:p>
        </p:txBody>
      </p:sp>
    </p:spTree>
    <p:extLst>
      <p:ext uri="{BB962C8B-B14F-4D97-AF65-F5344CB8AC3E}">
        <p14:creationId xmlns:p14="http://schemas.microsoft.com/office/powerpoint/2010/main" val="268900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77372" y="-524354"/>
            <a:ext cx="10163695" cy="2333105"/>
          </a:xfrm>
        </p:spPr>
        <p:txBody>
          <a:bodyPr>
            <a:normAutofit/>
          </a:bodyPr>
          <a:lstStyle/>
          <a:p>
            <a:r>
              <a:rPr lang="en-US" b="1" dirty="0"/>
              <a:t>Feature Engineering – Correlation Matrix</a:t>
            </a:r>
            <a:endParaRPr lang="en-US" dirty="0"/>
          </a:p>
        </p:txBody>
      </p:sp>
      <p:pic>
        <p:nvPicPr>
          <p:cNvPr id="8" name="Picture 7" descr="A screenshot of a cell phone&#10;&#10;Description automatically generated">
            <a:extLst>
              <a:ext uri="{FF2B5EF4-FFF2-40B4-BE49-F238E27FC236}">
                <a16:creationId xmlns:a16="http://schemas.microsoft.com/office/drawing/2014/main" id="{F36C4AA2-FC02-450B-9F94-0E1E7FFF6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915" y="1602081"/>
            <a:ext cx="6578292" cy="4297885"/>
          </a:xfrm>
          <a:prstGeom prst="rect">
            <a:avLst/>
          </a:prstGeom>
        </p:spPr>
      </p:pic>
      <p:sp>
        <p:nvSpPr>
          <p:cNvPr id="3" name="Slide Number Placeholder 2">
            <a:extLst>
              <a:ext uri="{FF2B5EF4-FFF2-40B4-BE49-F238E27FC236}">
                <a16:creationId xmlns:a16="http://schemas.microsoft.com/office/drawing/2014/main" id="{8F8761F6-A5A5-4B00-B543-177643D4175B}"/>
              </a:ext>
            </a:extLst>
          </p:cNvPr>
          <p:cNvSpPr>
            <a:spLocks noGrp="1"/>
          </p:cNvSpPr>
          <p:nvPr>
            <p:ph type="sldNum" sz="quarter" idx="12"/>
          </p:nvPr>
        </p:nvSpPr>
        <p:spPr/>
        <p:txBody>
          <a:bodyPr/>
          <a:lstStyle/>
          <a:p>
            <a:fld id="{A4CD7737-34F1-429A-83DB-C8771D5BFC14}" type="slidenum">
              <a:rPr lang="en-US" smtClean="0"/>
              <a:t>37</a:t>
            </a:fld>
            <a:endParaRPr lang="en-US"/>
          </a:p>
        </p:txBody>
      </p:sp>
    </p:spTree>
    <p:extLst>
      <p:ext uri="{BB962C8B-B14F-4D97-AF65-F5344CB8AC3E}">
        <p14:creationId xmlns:p14="http://schemas.microsoft.com/office/powerpoint/2010/main" val="1720747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264102"/>
            <a:ext cx="6955197" cy="2333105"/>
          </a:xfrm>
        </p:spPr>
        <p:txBody>
          <a:bodyPr>
            <a:normAutofit/>
          </a:bodyPr>
          <a:lstStyle/>
          <a:p>
            <a:r>
              <a:rPr lang="en-US" b="1" dirty="0"/>
              <a:t>Topic Modelling</a:t>
            </a:r>
            <a:br>
              <a:rPr lang="en-US" dirty="0"/>
            </a:br>
            <a:endParaRPr lang="en-US" dirty="0"/>
          </a:p>
        </p:txBody>
      </p:sp>
      <p:pic>
        <p:nvPicPr>
          <p:cNvPr id="10" name="Picture 9" descr="A screenshot of a cell phone&#10;&#10;Description automatically generated">
            <a:extLst>
              <a:ext uri="{FF2B5EF4-FFF2-40B4-BE49-F238E27FC236}">
                <a16:creationId xmlns:a16="http://schemas.microsoft.com/office/drawing/2014/main" id="{1B858C0F-0C3C-4BA9-9FCB-C02FEF27D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33" y="1441450"/>
            <a:ext cx="7154751" cy="5416550"/>
          </a:xfrm>
          <a:prstGeom prst="rect">
            <a:avLst/>
          </a:prstGeom>
        </p:spPr>
      </p:pic>
      <p:sp>
        <p:nvSpPr>
          <p:cNvPr id="11" name="TextBox 10">
            <a:extLst>
              <a:ext uri="{FF2B5EF4-FFF2-40B4-BE49-F238E27FC236}">
                <a16:creationId xmlns:a16="http://schemas.microsoft.com/office/drawing/2014/main" id="{71583149-F6C4-4AC8-93F9-8DBD22737262}"/>
              </a:ext>
            </a:extLst>
          </p:cNvPr>
          <p:cNvSpPr txBox="1"/>
          <p:nvPr/>
        </p:nvSpPr>
        <p:spPr>
          <a:xfrm>
            <a:off x="105133" y="972300"/>
            <a:ext cx="2022117" cy="369332"/>
          </a:xfrm>
          <a:prstGeom prst="rect">
            <a:avLst/>
          </a:prstGeom>
          <a:noFill/>
        </p:spPr>
        <p:txBody>
          <a:bodyPr wrap="square" rtlCol="0">
            <a:spAutoFit/>
          </a:bodyPr>
          <a:lstStyle/>
          <a:p>
            <a:r>
              <a:rPr lang="en-US" dirty="0"/>
              <a:t>All Resumes</a:t>
            </a:r>
          </a:p>
        </p:txBody>
      </p:sp>
      <p:sp>
        <p:nvSpPr>
          <p:cNvPr id="12" name="TextBox 11">
            <a:extLst>
              <a:ext uri="{FF2B5EF4-FFF2-40B4-BE49-F238E27FC236}">
                <a16:creationId xmlns:a16="http://schemas.microsoft.com/office/drawing/2014/main" id="{FFF7DDDE-EBE6-4CE4-9F3B-7FF1714F3268}"/>
              </a:ext>
            </a:extLst>
          </p:cNvPr>
          <p:cNvSpPr txBox="1"/>
          <p:nvPr/>
        </p:nvSpPr>
        <p:spPr>
          <a:xfrm>
            <a:off x="8528050" y="2825750"/>
            <a:ext cx="2768600"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science</a:t>
            </a:r>
          </a:p>
          <a:p>
            <a:pPr marL="285750" indent="-285750">
              <a:buFont typeface="Arial" panose="020B0604020202020204" pitchFamily="34" charset="0"/>
              <a:buChar char="•"/>
            </a:pPr>
            <a:r>
              <a:rPr lang="en-US" sz="2800" dirty="0"/>
              <a:t>Fashion</a:t>
            </a:r>
          </a:p>
          <a:p>
            <a:pPr marL="285750" indent="-285750">
              <a:buFont typeface="Arial" panose="020B0604020202020204" pitchFamily="34" charset="0"/>
              <a:buChar char="•"/>
            </a:pPr>
            <a:r>
              <a:rPr lang="en-US" sz="2800" dirty="0"/>
              <a:t>Nutrition</a:t>
            </a:r>
          </a:p>
          <a:p>
            <a:endParaRPr lang="en-US" dirty="0"/>
          </a:p>
        </p:txBody>
      </p:sp>
      <p:sp>
        <p:nvSpPr>
          <p:cNvPr id="3" name="Slide Number Placeholder 2">
            <a:extLst>
              <a:ext uri="{FF2B5EF4-FFF2-40B4-BE49-F238E27FC236}">
                <a16:creationId xmlns:a16="http://schemas.microsoft.com/office/drawing/2014/main" id="{1755127A-845E-424D-973C-4A601AEFEACE}"/>
              </a:ext>
            </a:extLst>
          </p:cNvPr>
          <p:cNvSpPr>
            <a:spLocks noGrp="1"/>
          </p:cNvSpPr>
          <p:nvPr>
            <p:ph type="sldNum" sz="quarter" idx="12"/>
          </p:nvPr>
        </p:nvSpPr>
        <p:spPr/>
        <p:txBody>
          <a:bodyPr/>
          <a:lstStyle/>
          <a:p>
            <a:fld id="{A4CD7737-34F1-429A-83DB-C8771D5BFC14}" type="slidenum">
              <a:rPr lang="en-US" smtClean="0"/>
              <a:t>38</a:t>
            </a:fld>
            <a:endParaRPr lang="en-US"/>
          </a:p>
        </p:txBody>
      </p:sp>
    </p:spTree>
    <p:extLst>
      <p:ext uri="{BB962C8B-B14F-4D97-AF65-F5344CB8AC3E}">
        <p14:creationId xmlns:p14="http://schemas.microsoft.com/office/powerpoint/2010/main" val="1161543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264102"/>
            <a:ext cx="6955197" cy="2333105"/>
          </a:xfrm>
        </p:spPr>
        <p:txBody>
          <a:bodyPr>
            <a:normAutofit/>
          </a:bodyPr>
          <a:lstStyle/>
          <a:p>
            <a:r>
              <a:rPr lang="en-US" b="1" dirty="0"/>
              <a:t>Topic Modelling</a:t>
            </a:r>
            <a:br>
              <a:rPr lang="en-US" dirty="0"/>
            </a:br>
            <a:endParaRPr lang="en-US" dirty="0"/>
          </a:p>
        </p:txBody>
      </p:sp>
      <p:sp>
        <p:nvSpPr>
          <p:cNvPr id="11" name="TextBox 10">
            <a:extLst>
              <a:ext uri="{FF2B5EF4-FFF2-40B4-BE49-F238E27FC236}">
                <a16:creationId xmlns:a16="http://schemas.microsoft.com/office/drawing/2014/main" id="{71583149-F6C4-4AC8-93F9-8DBD22737262}"/>
              </a:ext>
            </a:extLst>
          </p:cNvPr>
          <p:cNvSpPr txBox="1"/>
          <p:nvPr/>
        </p:nvSpPr>
        <p:spPr>
          <a:xfrm>
            <a:off x="105133" y="978650"/>
            <a:ext cx="2022117" cy="369332"/>
          </a:xfrm>
          <a:prstGeom prst="rect">
            <a:avLst/>
          </a:prstGeom>
          <a:noFill/>
        </p:spPr>
        <p:txBody>
          <a:bodyPr wrap="square" rtlCol="0">
            <a:spAutoFit/>
          </a:bodyPr>
          <a:lstStyle/>
          <a:p>
            <a:r>
              <a:rPr lang="en-US" dirty="0"/>
              <a:t>High Performers</a:t>
            </a:r>
          </a:p>
        </p:txBody>
      </p:sp>
      <p:pic>
        <p:nvPicPr>
          <p:cNvPr id="4" name="Picture 3" descr="A screenshot of a cell phone&#10;&#10;Description automatically generated">
            <a:extLst>
              <a:ext uri="{FF2B5EF4-FFF2-40B4-BE49-F238E27FC236}">
                <a16:creationId xmlns:a16="http://schemas.microsoft.com/office/drawing/2014/main" id="{575FB4EB-1182-475E-9205-8C4109D76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99157"/>
            <a:ext cx="7061800" cy="5358843"/>
          </a:xfrm>
          <a:prstGeom prst="rect">
            <a:avLst/>
          </a:prstGeom>
        </p:spPr>
      </p:pic>
      <p:sp>
        <p:nvSpPr>
          <p:cNvPr id="3" name="Slide Number Placeholder 2">
            <a:extLst>
              <a:ext uri="{FF2B5EF4-FFF2-40B4-BE49-F238E27FC236}">
                <a16:creationId xmlns:a16="http://schemas.microsoft.com/office/drawing/2014/main" id="{3875DA33-AC19-47C9-9D20-26467CFBFD7D}"/>
              </a:ext>
            </a:extLst>
          </p:cNvPr>
          <p:cNvSpPr>
            <a:spLocks noGrp="1"/>
          </p:cNvSpPr>
          <p:nvPr>
            <p:ph type="sldNum" sz="quarter" idx="12"/>
          </p:nvPr>
        </p:nvSpPr>
        <p:spPr/>
        <p:txBody>
          <a:bodyPr/>
          <a:lstStyle/>
          <a:p>
            <a:fld id="{A4CD7737-34F1-429A-83DB-C8771D5BFC14}" type="slidenum">
              <a:rPr lang="en-US" smtClean="0"/>
              <a:t>39</a:t>
            </a:fld>
            <a:endParaRPr lang="en-US"/>
          </a:p>
        </p:txBody>
      </p:sp>
    </p:spTree>
    <p:extLst>
      <p:ext uri="{BB962C8B-B14F-4D97-AF65-F5344CB8AC3E}">
        <p14:creationId xmlns:p14="http://schemas.microsoft.com/office/powerpoint/2010/main" val="329858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7375" y="469609"/>
            <a:ext cx="4901718" cy="798809"/>
          </a:xfrm>
        </p:spPr>
        <p:txBody>
          <a:bodyPr>
            <a:normAutofit/>
          </a:bodyPr>
          <a:lstStyle/>
          <a:p>
            <a:r>
              <a:rPr lang="en-US" b="1" dirty="0"/>
              <a:t>Scientific Objective</a:t>
            </a:r>
            <a:endParaRPr lang="en-US" sz="4000" dirty="0"/>
          </a:p>
        </p:txBody>
      </p:sp>
      <p:sp>
        <p:nvSpPr>
          <p:cNvPr id="5" name="TextBox 4">
            <a:extLst>
              <a:ext uri="{FF2B5EF4-FFF2-40B4-BE49-F238E27FC236}">
                <a16:creationId xmlns:a16="http://schemas.microsoft.com/office/drawing/2014/main" id="{32B5580C-90B9-445D-860D-0C0D91277267}"/>
              </a:ext>
            </a:extLst>
          </p:cNvPr>
          <p:cNvSpPr txBox="1"/>
          <p:nvPr/>
        </p:nvSpPr>
        <p:spPr>
          <a:xfrm>
            <a:off x="936106" y="2628781"/>
            <a:ext cx="10319788" cy="1600438"/>
          </a:xfrm>
          <a:prstGeom prst="rect">
            <a:avLst/>
          </a:prstGeom>
          <a:noFill/>
        </p:spPr>
        <p:txBody>
          <a:bodyPr wrap="square" rtlCol="0">
            <a:spAutoFit/>
          </a:bodyPr>
          <a:lstStyle/>
          <a:p>
            <a:r>
              <a:rPr lang="en-US" sz="4000" dirty="0"/>
              <a:t>Identify the traits correlated to high performance through the development of a predictive model.</a:t>
            </a:r>
          </a:p>
          <a:p>
            <a:endParaRPr lang="en-US" dirty="0"/>
          </a:p>
        </p:txBody>
      </p:sp>
      <p:sp>
        <p:nvSpPr>
          <p:cNvPr id="3" name="Slide Number Placeholder 2">
            <a:extLst>
              <a:ext uri="{FF2B5EF4-FFF2-40B4-BE49-F238E27FC236}">
                <a16:creationId xmlns:a16="http://schemas.microsoft.com/office/drawing/2014/main" id="{A8E2491F-7780-400E-9C51-3B31D3CE387F}"/>
              </a:ext>
            </a:extLst>
          </p:cNvPr>
          <p:cNvSpPr>
            <a:spLocks noGrp="1"/>
          </p:cNvSpPr>
          <p:nvPr>
            <p:ph type="sldNum" sz="quarter" idx="12"/>
          </p:nvPr>
        </p:nvSpPr>
        <p:spPr/>
        <p:txBody>
          <a:bodyPr/>
          <a:lstStyle/>
          <a:p>
            <a:fld id="{A4CD7737-34F1-429A-83DB-C8771D5BFC14}" type="slidenum">
              <a:rPr lang="en-US" smtClean="0"/>
              <a:t>4</a:t>
            </a:fld>
            <a:endParaRPr lang="en-US"/>
          </a:p>
        </p:txBody>
      </p:sp>
    </p:spTree>
    <p:extLst>
      <p:ext uri="{BB962C8B-B14F-4D97-AF65-F5344CB8AC3E}">
        <p14:creationId xmlns:p14="http://schemas.microsoft.com/office/powerpoint/2010/main" val="191316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264102"/>
            <a:ext cx="6955197" cy="2333105"/>
          </a:xfrm>
        </p:spPr>
        <p:txBody>
          <a:bodyPr>
            <a:normAutofit/>
          </a:bodyPr>
          <a:lstStyle/>
          <a:p>
            <a:r>
              <a:rPr lang="en-US" b="1" dirty="0"/>
              <a:t>Topic Modelling</a:t>
            </a:r>
            <a:br>
              <a:rPr lang="en-US" dirty="0"/>
            </a:br>
            <a:endParaRPr lang="en-US" dirty="0"/>
          </a:p>
        </p:txBody>
      </p:sp>
      <p:sp>
        <p:nvSpPr>
          <p:cNvPr id="11" name="TextBox 10">
            <a:extLst>
              <a:ext uri="{FF2B5EF4-FFF2-40B4-BE49-F238E27FC236}">
                <a16:creationId xmlns:a16="http://schemas.microsoft.com/office/drawing/2014/main" id="{71583149-F6C4-4AC8-93F9-8DBD22737262}"/>
              </a:ext>
            </a:extLst>
          </p:cNvPr>
          <p:cNvSpPr txBox="1"/>
          <p:nvPr/>
        </p:nvSpPr>
        <p:spPr>
          <a:xfrm>
            <a:off x="105133" y="978650"/>
            <a:ext cx="2022117" cy="369332"/>
          </a:xfrm>
          <a:prstGeom prst="rect">
            <a:avLst/>
          </a:prstGeom>
          <a:noFill/>
        </p:spPr>
        <p:txBody>
          <a:bodyPr wrap="square" rtlCol="0">
            <a:spAutoFit/>
          </a:bodyPr>
          <a:lstStyle/>
          <a:p>
            <a:r>
              <a:rPr lang="en-US" dirty="0"/>
              <a:t>Low Performers</a:t>
            </a:r>
          </a:p>
        </p:txBody>
      </p:sp>
      <p:pic>
        <p:nvPicPr>
          <p:cNvPr id="5" name="Picture 4" descr="A screenshot of a cell phone&#10;&#10;Description automatically generated">
            <a:extLst>
              <a:ext uri="{FF2B5EF4-FFF2-40B4-BE49-F238E27FC236}">
                <a16:creationId xmlns:a16="http://schemas.microsoft.com/office/drawing/2014/main" id="{1110394A-8992-46B1-A37E-7FF5AE0CA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417188"/>
            <a:ext cx="7147526" cy="5340922"/>
          </a:xfrm>
          <a:prstGeom prst="rect">
            <a:avLst/>
          </a:prstGeom>
        </p:spPr>
      </p:pic>
      <p:sp>
        <p:nvSpPr>
          <p:cNvPr id="3" name="Slide Number Placeholder 2">
            <a:extLst>
              <a:ext uri="{FF2B5EF4-FFF2-40B4-BE49-F238E27FC236}">
                <a16:creationId xmlns:a16="http://schemas.microsoft.com/office/drawing/2014/main" id="{DE56C2AA-CA02-4791-A228-715F9BF7BB24}"/>
              </a:ext>
            </a:extLst>
          </p:cNvPr>
          <p:cNvSpPr>
            <a:spLocks noGrp="1"/>
          </p:cNvSpPr>
          <p:nvPr>
            <p:ph type="sldNum" sz="quarter" idx="12"/>
          </p:nvPr>
        </p:nvSpPr>
        <p:spPr/>
        <p:txBody>
          <a:bodyPr/>
          <a:lstStyle/>
          <a:p>
            <a:fld id="{A4CD7737-34F1-429A-83DB-C8771D5BFC14}" type="slidenum">
              <a:rPr lang="en-US" smtClean="0"/>
              <a:t>40</a:t>
            </a:fld>
            <a:endParaRPr lang="en-US"/>
          </a:p>
        </p:txBody>
      </p:sp>
    </p:spTree>
    <p:extLst>
      <p:ext uri="{BB962C8B-B14F-4D97-AF65-F5344CB8AC3E}">
        <p14:creationId xmlns:p14="http://schemas.microsoft.com/office/powerpoint/2010/main" val="973264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7DB425-8111-4FF1-B6E8-4011FB7DFB14}"/>
              </a:ext>
            </a:extLst>
          </p:cNvPr>
          <p:cNvSpPr txBox="1"/>
          <p:nvPr/>
        </p:nvSpPr>
        <p:spPr>
          <a:xfrm>
            <a:off x="-155285" y="5085628"/>
            <a:ext cx="2375631" cy="682239"/>
          </a:xfrm>
          <a:prstGeom prst="rect">
            <a:avLst/>
          </a:prstGeom>
          <a:noFill/>
        </p:spPr>
        <p:txBody>
          <a:bodyPr wrap="square" rtlCol="0">
            <a:spAutoFit/>
          </a:bodyPr>
          <a:lstStyle/>
          <a:p>
            <a:endParaRPr lang="en-US" sz="800" dirty="0"/>
          </a:p>
        </p:txBody>
      </p:sp>
      <p:pic>
        <p:nvPicPr>
          <p:cNvPr id="13" name="Picture 12" descr="A screenshot of a cell phone&#10;&#10;Description automatically generated">
            <a:extLst>
              <a:ext uri="{FF2B5EF4-FFF2-40B4-BE49-F238E27FC236}">
                <a16:creationId xmlns:a16="http://schemas.microsoft.com/office/drawing/2014/main" id="{48327A11-6918-4910-B5BB-EFECB04D0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537" y="1900238"/>
            <a:ext cx="4433233" cy="2671762"/>
          </a:xfrm>
          <a:prstGeom prst="rect">
            <a:avLst/>
          </a:prstGeom>
        </p:spPr>
      </p:pic>
      <p:sp>
        <p:nvSpPr>
          <p:cNvPr id="17" name="TextBox 16">
            <a:extLst>
              <a:ext uri="{FF2B5EF4-FFF2-40B4-BE49-F238E27FC236}">
                <a16:creationId xmlns:a16="http://schemas.microsoft.com/office/drawing/2014/main" id="{5657FA17-3A4E-4864-960F-20C2FCFD1130}"/>
              </a:ext>
            </a:extLst>
          </p:cNvPr>
          <p:cNvSpPr txBox="1"/>
          <p:nvPr/>
        </p:nvSpPr>
        <p:spPr>
          <a:xfrm>
            <a:off x="50799" y="125380"/>
            <a:ext cx="5632451" cy="646331"/>
          </a:xfrm>
          <a:prstGeom prst="rect">
            <a:avLst/>
          </a:prstGeom>
          <a:noFill/>
        </p:spPr>
        <p:txBody>
          <a:bodyPr wrap="square" rtlCol="0">
            <a:spAutoFit/>
          </a:bodyPr>
          <a:lstStyle/>
          <a:p>
            <a:r>
              <a:rPr lang="en-US" sz="3600" b="1" dirty="0"/>
              <a:t>Information Retrieval</a:t>
            </a:r>
          </a:p>
        </p:txBody>
      </p:sp>
      <p:sp>
        <p:nvSpPr>
          <p:cNvPr id="2" name="Slide Number Placeholder 1">
            <a:extLst>
              <a:ext uri="{FF2B5EF4-FFF2-40B4-BE49-F238E27FC236}">
                <a16:creationId xmlns:a16="http://schemas.microsoft.com/office/drawing/2014/main" id="{3EA206B6-7888-4940-81AD-4D51735BC792}"/>
              </a:ext>
            </a:extLst>
          </p:cNvPr>
          <p:cNvSpPr>
            <a:spLocks noGrp="1"/>
          </p:cNvSpPr>
          <p:nvPr>
            <p:ph type="sldNum" sz="quarter" idx="12"/>
          </p:nvPr>
        </p:nvSpPr>
        <p:spPr/>
        <p:txBody>
          <a:bodyPr/>
          <a:lstStyle/>
          <a:p>
            <a:fld id="{A4CD7737-34F1-429A-83DB-C8771D5BFC14}" type="slidenum">
              <a:rPr lang="en-US" smtClean="0"/>
              <a:t>41</a:t>
            </a:fld>
            <a:endParaRPr lang="en-US"/>
          </a:p>
        </p:txBody>
      </p:sp>
    </p:spTree>
    <p:extLst>
      <p:ext uri="{BB962C8B-B14F-4D97-AF65-F5344CB8AC3E}">
        <p14:creationId xmlns:p14="http://schemas.microsoft.com/office/powerpoint/2010/main" val="4192366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264102"/>
            <a:ext cx="6955197" cy="2333105"/>
          </a:xfrm>
        </p:spPr>
        <p:txBody>
          <a:bodyPr>
            <a:normAutofit/>
          </a:bodyPr>
          <a:lstStyle/>
          <a:p>
            <a:r>
              <a:rPr lang="en-US" b="1" dirty="0"/>
              <a:t>Feature Engineering - Features</a:t>
            </a:r>
            <a:br>
              <a:rPr lang="en-US" dirty="0"/>
            </a:br>
            <a:endParaRPr lang="en-US" dirty="0"/>
          </a:p>
        </p:txBody>
      </p:sp>
      <p:sp>
        <p:nvSpPr>
          <p:cNvPr id="4" name="TextBox 3">
            <a:extLst>
              <a:ext uri="{FF2B5EF4-FFF2-40B4-BE49-F238E27FC236}">
                <a16:creationId xmlns:a16="http://schemas.microsoft.com/office/drawing/2014/main" id="{CB290AF4-6D5A-4C73-9F10-A0AE3322D7CB}"/>
              </a:ext>
            </a:extLst>
          </p:cNvPr>
          <p:cNvSpPr txBox="1"/>
          <p:nvPr/>
        </p:nvSpPr>
        <p:spPr>
          <a:xfrm>
            <a:off x="5202239" y="2069003"/>
            <a:ext cx="2717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68 features </a:t>
            </a:r>
          </a:p>
          <a:p>
            <a:pPr marL="285750" indent="-285750">
              <a:buFont typeface="Arial" panose="020B0604020202020204" pitchFamily="34" charset="0"/>
              <a:buChar char="•"/>
            </a:pPr>
            <a:r>
              <a:rPr lang="en-US" dirty="0"/>
              <a:t>From 11 feature groups</a:t>
            </a:r>
          </a:p>
        </p:txBody>
      </p:sp>
      <p:pic>
        <p:nvPicPr>
          <p:cNvPr id="10" name="Picture 9">
            <a:extLst>
              <a:ext uri="{FF2B5EF4-FFF2-40B4-BE49-F238E27FC236}">
                <a16:creationId xmlns:a16="http://schemas.microsoft.com/office/drawing/2014/main" id="{79D209A8-44AB-4D76-A2F4-991D17A0B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012" y="2215356"/>
            <a:ext cx="3267076" cy="27193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E960263-91DC-4CCC-A741-B93550725E08}"/>
              </a:ext>
            </a:extLst>
          </p:cNvPr>
          <p:cNvSpPr>
            <a:spLocks noGrp="1"/>
          </p:cNvSpPr>
          <p:nvPr>
            <p:ph type="sldNum" sz="quarter" idx="12"/>
          </p:nvPr>
        </p:nvSpPr>
        <p:spPr/>
        <p:txBody>
          <a:bodyPr/>
          <a:lstStyle/>
          <a:p>
            <a:fld id="{A4CD7737-34F1-429A-83DB-C8771D5BFC14}" type="slidenum">
              <a:rPr lang="en-US" smtClean="0"/>
              <a:t>42</a:t>
            </a:fld>
            <a:endParaRPr lang="en-US"/>
          </a:p>
        </p:txBody>
      </p:sp>
    </p:spTree>
    <p:extLst>
      <p:ext uri="{BB962C8B-B14F-4D97-AF65-F5344CB8AC3E}">
        <p14:creationId xmlns:p14="http://schemas.microsoft.com/office/powerpoint/2010/main" val="3183492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545456"/>
            <a:ext cx="9027622" cy="2333105"/>
          </a:xfrm>
        </p:spPr>
        <p:txBody>
          <a:bodyPr>
            <a:normAutofit/>
          </a:bodyPr>
          <a:lstStyle/>
          <a:p>
            <a:r>
              <a:rPr lang="en-US" sz="3600" b="1" dirty="0"/>
              <a:t>Feature Engineering - Grouping</a:t>
            </a:r>
            <a:br>
              <a:rPr lang="en-US" dirty="0"/>
            </a:br>
            <a:endParaRPr lang="en-US" dirty="0"/>
          </a:p>
        </p:txBody>
      </p:sp>
      <p:pic>
        <p:nvPicPr>
          <p:cNvPr id="12" name="Graphic 11">
            <a:extLst>
              <a:ext uri="{FF2B5EF4-FFF2-40B4-BE49-F238E27FC236}">
                <a16:creationId xmlns:a16="http://schemas.microsoft.com/office/drawing/2014/main" id="{AAAEB847-73FA-4C16-948C-8CC81388ED4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0782"/>
          <a:stretch/>
        </p:blipFill>
        <p:spPr>
          <a:xfrm>
            <a:off x="850963" y="1169913"/>
            <a:ext cx="5292606" cy="3690674"/>
          </a:xfrm>
          <a:prstGeom prst="rect">
            <a:avLst/>
          </a:prstGeom>
        </p:spPr>
      </p:pic>
      <p:sp>
        <p:nvSpPr>
          <p:cNvPr id="13" name="Arrow: Right 12">
            <a:extLst>
              <a:ext uri="{FF2B5EF4-FFF2-40B4-BE49-F238E27FC236}">
                <a16:creationId xmlns:a16="http://schemas.microsoft.com/office/drawing/2014/main" id="{2D46B3CD-AF9D-493F-A5FF-3A7AF6984AC7}"/>
              </a:ext>
            </a:extLst>
          </p:cNvPr>
          <p:cNvSpPr/>
          <p:nvPr/>
        </p:nvSpPr>
        <p:spPr>
          <a:xfrm>
            <a:off x="6283268" y="2374846"/>
            <a:ext cx="498764" cy="242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4378CD6C-F3BC-4B42-A11F-A0774A5F54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0045"/>
          <a:stretch/>
        </p:blipFill>
        <p:spPr>
          <a:xfrm>
            <a:off x="6921731" y="1169913"/>
            <a:ext cx="2818533" cy="3638024"/>
          </a:xfrm>
          <a:prstGeom prst="rect">
            <a:avLst/>
          </a:prstGeom>
        </p:spPr>
      </p:pic>
      <p:sp>
        <p:nvSpPr>
          <p:cNvPr id="3" name="TextBox 2">
            <a:extLst>
              <a:ext uri="{FF2B5EF4-FFF2-40B4-BE49-F238E27FC236}">
                <a16:creationId xmlns:a16="http://schemas.microsoft.com/office/drawing/2014/main" id="{9129ABBF-2E6F-44C9-BEB3-A7DE60532F12}"/>
              </a:ext>
            </a:extLst>
          </p:cNvPr>
          <p:cNvSpPr txBox="1"/>
          <p:nvPr/>
        </p:nvSpPr>
        <p:spPr>
          <a:xfrm>
            <a:off x="1618809" y="5274833"/>
            <a:ext cx="6818249" cy="369332"/>
          </a:xfrm>
          <a:prstGeom prst="rect">
            <a:avLst/>
          </a:prstGeom>
          <a:noFill/>
        </p:spPr>
        <p:txBody>
          <a:bodyPr wrap="square" rtlCol="0">
            <a:spAutoFit/>
          </a:bodyPr>
          <a:lstStyle/>
          <a:p>
            <a:r>
              <a:rPr lang="en-US" dirty="0"/>
              <a:t>Consolidated low count features to increase interpretability.</a:t>
            </a:r>
          </a:p>
        </p:txBody>
      </p:sp>
      <p:sp>
        <p:nvSpPr>
          <p:cNvPr id="4" name="Slide Number Placeholder 3">
            <a:extLst>
              <a:ext uri="{FF2B5EF4-FFF2-40B4-BE49-F238E27FC236}">
                <a16:creationId xmlns:a16="http://schemas.microsoft.com/office/drawing/2014/main" id="{4C665F36-F3FA-4793-B5C8-789A785BCD5E}"/>
              </a:ext>
            </a:extLst>
          </p:cNvPr>
          <p:cNvSpPr>
            <a:spLocks noGrp="1"/>
          </p:cNvSpPr>
          <p:nvPr>
            <p:ph type="sldNum" sz="quarter" idx="12"/>
          </p:nvPr>
        </p:nvSpPr>
        <p:spPr/>
        <p:txBody>
          <a:bodyPr/>
          <a:lstStyle/>
          <a:p>
            <a:fld id="{A4CD7737-34F1-429A-83DB-C8771D5BFC14}" type="slidenum">
              <a:rPr lang="en-US" smtClean="0"/>
              <a:t>43</a:t>
            </a:fld>
            <a:endParaRPr lang="en-US"/>
          </a:p>
        </p:txBody>
      </p:sp>
    </p:spTree>
    <p:extLst>
      <p:ext uri="{BB962C8B-B14F-4D97-AF65-F5344CB8AC3E}">
        <p14:creationId xmlns:p14="http://schemas.microsoft.com/office/powerpoint/2010/main" val="961303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0" y="-545456"/>
            <a:ext cx="9027622" cy="2333105"/>
          </a:xfrm>
        </p:spPr>
        <p:txBody>
          <a:bodyPr>
            <a:normAutofit/>
          </a:bodyPr>
          <a:lstStyle/>
          <a:p>
            <a:r>
              <a:rPr lang="en-US" sz="3600" b="1" dirty="0"/>
              <a:t>Feature Engineering - Grouping</a:t>
            </a:r>
            <a:br>
              <a:rPr lang="en-US" dirty="0"/>
            </a:br>
            <a:endParaRPr lang="en-US" dirty="0"/>
          </a:p>
        </p:txBody>
      </p:sp>
      <p:sp>
        <p:nvSpPr>
          <p:cNvPr id="13" name="Arrow: Right 12">
            <a:extLst>
              <a:ext uri="{FF2B5EF4-FFF2-40B4-BE49-F238E27FC236}">
                <a16:creationId xmlns:a16="http://schemas.microsoft.com/office/drawing/2014/main" id="{2D46B3CD-AF9D-493F-A5FF-3A7AF6984AC7}"/>
              </a:ext>
            </a:extLst>
          </p:cNvPr>
          <p:cNvSpPr/>
          <p:nvPr/>
        </p:nvSpPr>
        <p:spPr>
          <a:xfrm>
            <a:off x="5977890" y="3294495"/>
            <a:ext cx="498764" cy="242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517776A4-6A52-4E9B-862D-C4472CBE0E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4677" y="684298"/>
            <a:ext cx="1808286" cy="6112626"/>
          </a:xfrm>
          <a:prstGeom prst="rect">
            <a:avLst/>
          </a:prstGeom>
        </p:spPr>
      </p:pic>
      <p:pic>
        <p:nvPicPr>
          <p:cNvPr id="12" name="Graphic 11">
            <a:extLst>
              <a:ext uri="{FF2B5EF4-FFF2-40B4-BE49-F238E27FC236}">
                <a16:creationId xmlns:a16="http://schemas.microsoft.com/office/drawing/2014/main" id="{1816FDC0-E2F3-43BB-8146-E322695CE0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2535" y="911514"/>
            <a:ext cx="1851042" cy="5829993"/>
          </a:xfrm>
          <a:prstGeom prst="rect">
            <a:avLst/>
          </a:prstGeom>
        </p:spPr>
      </p:pic>
      <p:sp>
        <p:nvSpPr>
          <p:cNvPr id="3" name="Slide Number Placeholder 2">
            <a:extLst>
              <a:ext uri="{FF2B5EF4-FFF2-40B4-BE49-F238E27FC236}">
                <a16:creationId xmlns:a16="http://schemas.microsoft.com/office/drawing/2014/main" id="{87ABC346-C25F-4EBF-B16E-87578E25665D}"/>
              </a:ext>
            </a:extLst>
          </p:cNvPr>
          <p:cNvSpPr>
            <a:spLocks noGrp="1"/>
          </p:cNvSpPr>
          <p:nvPr>
            <p:ph type="sldNum" sz="quarter" idx="12"/>
          </p:nvPr>
        </p:nvSpPr>
        <p:spPr/>
        <p:txBody>
          <a:bodyPr/>
          <a:lstStyle/>
          <a:p>
            <a:fld id="{A4CD7737-34F1-429A-83DB-C8771D5BFC14}" type="slidenum">
              <a:rPr lang="en-US" smtClean="0"/>
              <a:t>44</a:t>
            </a:fld>
            <a:endParaRPr lang="en-US"/>
          </a:p>
        </p:txBody>
      </p:sp>
    </p:spTree>
    <p:extLst>
      <p:ext uri="{BB962C8B-B14F-4D97-AF65-F5344CB8AC3E}">
        <p14:creationId xmlns:p14="http://schemas.microsoft.com/office/powerpoint/2010/main" val="478802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80676" y="55119"/>
            <a:ext cx="10515600" cy="423946"/>
          </a:xfrm>
        </p:spPr>
        <p:txBody>
          <a:bodyPr vert="horz" lIns="91440" tIns="45720" rIns="91440" bIns="45720" rtlCol="0" anchor="ctr">
            <a:noAutofit/>
          </a:bodyPr>
          <a:lstStyle/>
          <a:p>
            <a:br>
              <a:rPr lang="en-US" sz="3200" b="1" dirty="0">
                <a:solidFill>
                  <a:srgbClr val="0432FF"/>
                </a:solidFill>
              </a:rPr>
            </a:br>
            <a:r>
              <a:rPr lang="en-US" sz="3200" b="1" dirty="0"/>
              <a:t>Information Retrieval Example</a:t>
            </a:r>
            <a:br>
              <a:rPr lang="en-US" sz="3200" b="1" dirty="0">
                <a:solidFill>
                  <a:srgbClr val="0432FF"/>
                </a:solidFill>
              </a:rPr>
            </a:br>
            <a:endParaRPr lang="en-US" sz="3200" b="1" dirty="0">
              <a:solidFill>
                <a:srgbClr val="0432FF"/>
              </a:solidFill>
            </a:endParaRPr>
          </a:p>
        </p:txBody>
      </p:sp>
      <p:sp>
        <p:nvSpPr>
          <p:cNvPr id="7" name="TextBox 6">
            <a:extLst>
              <a:ext uri="{FF2B5EF4-FFF2-40B4-BE49-F238E27FC236}">
                <a16:creationId xmlns:a16="http://schemas.microsoft.com/office/drawing/2014/main" id="{1E40A87A-BD44-2142-8F72-F1659A336E25}"/>
              </a:ext>
            </a:extLst>
          </p:cNvPr>
          <p:cNvSpPr txBox="1"/>
          <p:nvPr/>
        </p:nvSpPr>
        <p:spPr>
          <a:xfrm>
            <a:off x="178643" y="479065"/>
            <a:ext cx="3499869" cy="369332"/>
          </a:xfrm>
          <a:prstGeom prst="rect">
            <a:avLst/>
          </a:prstGeom>
          <a:noFill/>
        </p:spPr>
        <p:txBody>
          <a:bodyPr wrap="none" rtlCol="0">
            <a:spAutoFit/>
          </a:bodyPr>
          <a:lstStyle/>
          <a:p>
            <a:r>
              <a:rPr lang="en-US" u="sng" dirty="0"/>
              <a:t>Automating Competitor Experience</a:t>
            </a:r>
          </a:p>
        </p:txBody>
      </p:sp>
      <p:sp>
        <p:nvSpPr>
          <p:cNvPr id="75" name="Content Placeholder 2">
            <a:extLst>
              <a:ext uri="{FF2B5EF4-FFF2-40B4-BE49-F238E27FC236}">
                <a16:creationId xmlns:a16="http://schemas.microsoft.com/office/drawing/2014/main" id="{6D03C82E-FA93-3E4E-B88A-0A6CC6577DB1}"/>
              </a:ext>
            </a:extLst>
          </p:cNvPr>
          <p:cNvSpPr txBox="1">
            <a:spLocks/>
          </p:cNvSpPr>
          <p:nvPr/>
        </p:nvSpPr>
        <p:spPr>
          <a:xfrm>
            <a:off x="148047" y="852692"/>
            <a:ext cx="4032067" cy="2576308"/>
          </a:xfrm>
          <a:prstGeom prst="rect">
            <a:avLst/>
          </a:prstGeom>
          <a:ln w="19050">
            <a:solidFill>
              <a:srgbClr val="0070C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Started with a difference of 50/146 (1/3) against companies identified manually.</a:t>
            </a:r>
          </a:p>
          <a:p>
            <a:r>
              <a:rPr lang="en-US" sz="1800" dirty="0"/>
              <a:t>Many false positive captured for the reference people e-mails</a:t>
            </a:r>
          </a:p>
          <a:p>
            <a:r>
              <a:rPr lang="en-US" sz="1800" dirty="0"/>
              <a:t>Had to designed different text cleaning techniques to read data directly and minimize loss of information</a:t>
            </a:r>
          </a:p>
          <a:p>
            <a:r>
              <a:rPr lang="en-US" sz="1600" dirty="0"/>
              <a:t>Segmented regex search between key words (Work History, Employment History, volunteered and References)</a:t>
            </a:r>
            <a:endParaRPr lang="en-US" sz="1800" dirty="0"/>
          </a:p>
        </p:txBody>
      </p:sp>
      <p:grpSp>
        <p:nvGrpSpPr>
          <p:cNvPr id="39" name="Group 38">
            <a:extLst>
              <a:ext uri="{FF2B5EF4-FFF2-40B4-BE49-F238E27FC236}">
                <a16:creationId xmlns:a16="http://schemas.microsoft.com/office/drawing/2014/main" id="{8FA76C34-968E-934A-8A6A-17688F4F8BBF}"/>
              </a:ext>
            </a:extLst>
          </p:cNvPr>
          <p:cNvGrpSpPr/>
          <p:nvPr/>
        </p:nvGrpSpPr>
        <p:grpSpPr>
          <a:xfrm>
            <a:off x="123009" y="3533504"/>
            <a:ext cx="4082141" cy="1727004"/>
            <a:chOff x="5068389" y="1449978"/>
            <a:chExt cx="4082141" cy="1727004"/>
          </a:xfrm>
        </p:grpSpPr>
        <p:sp>
          <p:nvSpPr>
            <p:cNvPr id="38" name="Frame 37">
              <a:extLst>
                <a:ext uri="{FF2B5EF4-FFF2-40B4-BE49-F238E27FC236}">
                  <a16:creationId xmlns:a16="http://schemas.microsoft.com/office/drawing/2014/main" id="{05C89096-E3D7-B746-A5CE-26B5DD5F3AB1}"/>
                </a:ext>
              </a:extLst>
            </p:cNvPr>
            <p:cNvSpPr/>
            <p:nvPr/>
          </p:nvSpPr>
          <p:spPr>
            <a:xfrm>
              <a:off x="5068389" y="1449978"/>
              <a:ext cx="4082141" cy="1727004"/>
            </a:xfrm>
            <a:prstGeom prst="frame">
              <a:avLst>
                <a:gd name="adj1" fmla="val 547"/>
              </a:avLst>
            </a:prstGeom>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D177F582-C174-C145-84D5-B15F43FE7767}"/>
                </a:ext>
              </a:extLst>
            </p:cNvPr>
            <p:cNvGrpSpPr/>
            <p:nvPr/>
          </p:nvGrpSpPr>
          <p:grpSpPr>
            <a:xfrm>
              <a:off x="5242673" y="1652446"/>
              <a:ext cx="3740101" cy="1314342"/>
              <a:chOff x="4968241" y="1862639"/>
              <a:chExt cx="3822601" cy="1314342"/>
            </a:xfrm>
          </p:grpSpPr>
          <p:pic>
            <p:nvPicPr>
              <p:cNvPr id="6" name="Picture 5">
                <a:extLst>
                  <a:ext uri="{FF2B5EF4-FFF2-40B4-BE49-F238E27FC236}">
                    <a16:creationId xmlns:a16="http://schemas.microsoft.com/office/drawing/2014/main" id="{01CAB76C-3174-414E-BE3A-DEA1F03A1AF1}"/>
                  </a:ext>
                </a:extLst>
              </p:cNvPr>
              <p:cNvPicPr>
                <a:picLocks noChangeAspect="1"/>
              </p:cNvPicPr>
              <p:nvPr/>
            </p:nvPicPr>
            <p:blipFill rotWithShape="1">
              <a:blip r:embed="rId2"/>
              <a:srcRect b="75644"/>
              <a:stretch/>
            </p:blipFill>
            <p:spPr>
              <a:xfrm>
                <a:off x="4968241" y="1862639"/>
                <a:ext cx="3822601" cy="762996"/>
              </a:xfrm>
              <a:prstGeom prst="rect">
                <a:avLst/>
              </a:prstGeom>
              <a:ln>
                <a:noFill/>
              </a:ln>
            </p:spPr>
          </p:pic>
          <p:pic>
            <p:nvPicPr>
              <p:cNvPr id="76" name="Picture 75">
                <a:extLst>
                  <a:ext uri="{FF2B5EF4-FFF2-40B4-BE49-F238E27FC236}">
                    <a16:creationId xmlns:a16="http://schemas.microsoft.com/office/drawing/2014/main" id="{4513CF6E-EA0D-9C42-8B18-2C806F49B79C}"/>
                  </a:ext>
                </a:extLst>
              </p:cNvPr>
              <p:cNvPicPr>
                <a:picLocks noChangeAspect="1"/>
              </p:cNvPicPr>
              <p:nvPr/>
            </p:nvPicPr>
            <p:blipFill rotWithShape="1">
              <a:blip r:embed="rId2"/>
              <a:srcRect t="82401"/>
              <a:stretch/>
            </p:blipFill>
            <p:spPr>
              <a:xfrm>
                <a:off x="4968241" y="2625635"/>
                <a:ext cx="3822601" cy="551346"/>
              </a:xfrm>
              <a:prstGeom prst="rect">
                <a:avLst/>
              </a:prstGeom>
              <a:ln>
                <a:noFill/>
              </a:ln>
            </p:spPr>
          </p:pic>
        </p:grpSp>
      </p:grpSp>
      <p:sp>
        <p:nvSpPr>
          <p:cNvPr id="82" name="Rectangle 81">
            <a:extLst>
              <a:ext uri="{FF2B5EF4-FFF2-40B4-BE49-F238E27FC236}">
                <a16:creationId xmlns:a16="http://schemas.microsoft.com/office/drawing/2014/main" id="{E699950F-A606-4D45-8940-3C1288924AC8}"/>
              </a:ext>
            </a:extLst>
          </p:cNvPr>
          <p:cNvSpPr/>
          <p:nvPr/>
        </p:nvSpPr>
        <p:spPr>
          <a:xfrm>
            <a:off x="200335" y="3585766"/>
            <a:ext cx="2963375" cy="276999"/>
          </a:xfrm>
          <a:prstGeom prst="rect">
            <a:avLst/>
          </a:prstGeom>
          <a:solidFill>
            <a:schemeClr val="bg1"/>
          </a:solidFill>
          <a:ln>
            <a:solidFill>
              <a:srgbClr val="0070C0"/>
            </a:solidFill>
          </a:ln>
        </p:spPr>
        <p:txBody>
          <a:bodyPr wrap="none">
            <a:spAutoFit/>
          </a:bodyPr>
          <a:lstStyle/>
          <a:p>
            <a:r>
              <a:rPr lang="en-US" sz="1200" dirty="0"/>
              <a:t>References motioned before competitor job </a:t>
            </a:r>
          </a:p>
        </p:txBody>
      </p:sp>
      <p:sp>
        <p:nvSpPr>
          <p:cNvPr id="87" name="Content Placeholder 2">
            <a:extLst>
              <a:ext uri="{FF2B5EF4-FFF2-40B4-BE49-F238E27FC236}">
                <a16:creationId xmlns:a16="http://schemas.microsoft.com/office/drawing/2014/main" id="{B47B4893-B005-F045-A9BC-93410103FA72}"/>
              </a:ext>
            </a:extLst>
          </p:cNvPr>
          <p:cNvSpPr txBox="1">
            <a:spLocks/>
          </p:cNvSpPr>
          <p:nvPr/>
        </p:nvSpPr>
        <p:spPr>
          <a:xfrm>
            <a:off x="148045" y="5410714"/>
            <a:ext cx="4032067" cy="1026182"/>
          </a:xfrm>
          <a:prstGeom prst="rect">
            <a:avLst/>
          </a:prstGeom>
          <a:ln w="19050">
            <a:solidFill>
              <a:srgbClr val="0070C0"/>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Solving one problem in one  CV, many times created a problem in the others. </a:t>
            </a:r>
          </a:p>
          <a:p>
            <a:r>
              <a:rPr lang="en-US" sz="1800" dirty="0"/>
              <a:t>Lots of trial and error + lost of trouble shooting  time.</a:t>
            </a:r>
          </a:p>
        </p:txBody>
      </p:sp>
      <p:pic>
        <p:nvPicPr>
          <p:cNvPr id="42" name="Picture 41">
            <a:extLst>
              <a:ext uri="{FF2B5EF4-FFF2-40B4-BE49-F238E27FC236}">
                <a16:creationId xmlns:a16="http://schemas.microsoft.com/office/drawing/2014/main" id="{B231DE89-6358-6A48-9009-E9F27816BA57}"/>
              </a:ext>
            </a:extLst>
          </p:cNvPr>
          <p:cNvPicPr>
            <a:picLocks noChangeAspect="1"/>
          </p:cNvPicPr>
          <p:nvPr/>
        </p:nvPicPr>
        <p:blipFill>
          <a:blip r:embed="rId3"/>
          <a:stretch>
            <a:fillRect/>
          </a:stretch>
        </p:blipFill>
        <p:spPr>
          <a:xfrm>
            <a:off x="7240650" y="1147013"/>
            <a:ext cx="4761183" cy="1774669"/>
          </a:xfrm>
          <a:prstGeom prst="rect">
            <a:avLst/>
          </a:prstGeom>
          <a:ln w="19050">
            <a:solidFill>
              <a:srgbClr val="0070C0"/>
            </a:solidFill>
          </a:ln>
        </p:spPr>
      </p:pic>
      <p:pic>
        <p:nvPicPr>
          <p:cNvPr id="43" name="Picture 42">
            <a:extLst>
              <a:ext uri="{FF2B5EF4-FFF2-40B4-BE49-F238E27FC236}">
                <a16:creationId xmlns:a16="http://schemas.microsoft.com/office/drawing/2014/main" id="{691C2B56-65A1-A742-9C98-E435A2A026CD}"/>
              </a:ext>
            </a:extLst>
          </p:cNvPr>
          <p:cNvPicPr>
            <a:picLocks noChangeAspect="1"/>
          </p:cNvPicPr>
          <p:nvPr/>
        </p:nvPicPr>
        <p:blipFill>
          <a:blip r:embed="rId4"/>
          <a:stretch>
            <a:fillRect/>
          </a:stretch>
        </p:blipFill>
        <p:spPr>
          <a:xfrm>
            <a:off x="7240650" y="3033714"/>
            <a:ext cx="4781419" cy="3743628"/>
          </a:xfrm>
          <a:prstGeom prst="rect">
            <a:avLst/>
          </a:prstGeom>
          <a:ln w="19050">
            <a:solidFill>
              <a:srgbClr val="0070C0"/>
            </a:solidFill>
          </a:ln>
        </p:spPr>
      </p:pic>
      <p:pic>
        <p:nvPicPr>
          <p:cNvPr id="47" name="Picture 46" descr="A screenshot of a cell phone&#10;&#10;Description automatically generated">
            <a:extLst>
              <a:ext uri="{FF2B5EF4-FFF2-40B4-BE49-F238E27FC236}">
                <a16:creationId xmlns:a16="http://schemas.microsoft.com/office/drawing/2014/main" id="{75904CA8-B168-424F-9C24-749490195E05}"/>
              </a:ext>
            </a:extLst>
          </p:cNvPr>
          <p:cNvPicPr>
            <a:picLocks noChangeAspect="1"/>
          </p:cNvPicPr>
          <p:nvPr/>
        </p:nvPicPr>
        <p:blipFill rotWithShape="1">
          <a:blip r:embed="rId5"/>
          <a:srcRect r="4134" b="29748"/>
          <a:stretch/>
        </p:blipFill>
        <p:spPr>
          <a:xfrm>
            <a:off x="4706998" y="1096224"/>
            <a:ext cx="1548227" cy="938764"/>
          </a:xfrm>
          <a:prstGeom prst="rect">
            <a:avLst/>
          </a:prstGeom>
          <a:ln w="19050">
            <a:solidFill>
              <a:srgbClr val="0070C0"/>
            </a:solidFill>
          </a:ln>
        </p:spPr>
      </p:pic>
      <p:pic>
        <p:nvPicPr>
          <p:cNvPr id="16" name="Picture 15" descr="A screenshot of a cell phone&#10;&#10;Description automatically generated">
            <a:extLst>
              <a:ext uri="{FF2B5EF4-FFF2-40B4-BE49-F238E27FC236}">
                <a16:creationId xmlns:a16="http://schemas.microsoft.com/office/drawing/2014/main" id="{8A8E7680-EE4F-B543-958C-3B34BF373B06}"/>
              </a:ext>
            </a:extLst>
          </p:cNvPr>
          <p:cNvPicPr>
            <a:picLocks noChangeAspect="1"/>
          </p:cNvPicPr>
          <p:nvPr/>
        </p:nvPicPr>
        <p:blipFill rotWithShape="1">
          <a:blip r:embed="rId5"/>
          <a:srcRect r="4134" b="29748"/>
          <a:stretch/>
        </p:blipFill>
        <p:spPr>
          <a:xfrm>
            <a:off x="4706998" y="2271681"/>
            <a:ext cx="1548227" cy="938764"/>
          </a:xfrm>
          <a:prstGeom prst="rect">
            <a:avLst/>
          </a:prstGeom>
          <a:ln w="19050">
            <a:solidFill>
              <a:srgbClr val="0070C0"/>
            </a:solidFill>
          </a:ln>
        </p:spPr>
      </p:pic>
      <p:pic>
        <p:nvPicPr>
          <p:cNvPr id="17" name="Picture 16" descr="A screenshot of a cell phone&#10;&#10;Description automatically generated">
            <a:extLst>
              <a:ext uri="{FF2B5EF4-FFF2-40B4-BE49-F238E27FC236}">
                <a16:creationId xmlns:a16="http://schemas.microsoft.com/office/drawing/2014/main" id="{77C43011-40C7-DD44-B333-E7E96EF9DE11}"/>
              </a:ext>
            </a:extLst>
          </p:cNvPr>
          <p:cNvPicPr>
            <a:picLocks noChangeAspect="1"/>
          </p:cNvPicPr>
          <p:nvPr/>
        </p:nvPicPr>
        <p:blipFill rotWithShape="1">
          <a:blip r:embed="rId5"/>
          <a:srcRect r="4134" b="29748"/>
          <a:stretch/>
        </p:blipFill>
        <p:spPr>
          <a:xfrm>
            <a:off x="4692533" y="3381717"/>
            <a:ext cx="1548227" cy="938764"/>
          </a:xfrm>
          <a:prstGeom prst="rect">
            <a:avLst/>
          </a:prstGeom>
          <a:ln w="19050">
            <a:solidFill>
              <a:srgbClr val="0070C0"/>
            </a:solidFill>
          </a:ln>
        </p:spPr>
      </p:pic>
      <p:pic>
        <p:nvPicPr>
          <p:cNvPr id="18" name="Picture 17" descr="A screenshot of a cell phone&#10;&#10;Description automatically generated">
            <a:extLst>
              <a:ext uri="{FF2B5EF4-FFF2-40B4-BE49-F238E27FC236}">
                <a16:creationId xmlns:a16="http://schemas.microsoft.com/office/drawing/2014/main" id="{02258638-0F14-6A48-AF2C-B61A2CBFD73B}"/>
              </a:ext>
            </a:extLst>
          </p:cNvPr>
          <p:cNvPicPr>
            <a:picLocks noChangeAspect="1"/>
          </p:cNvPicPr>
          <p:nvPr/>
        </p:nvPicPr>
        <p:blipFill rotWithShape="1">
          <a:blip r:embed="rId5"/>
          <a:srcRect r="4134" b="29748"/>
          <a:stretch/>
        </p:blipFill>
        <p:spPr>
          <a:xfrm>
            <a:off x="4706998" y="5676802"/>
            <a:ext cx="1548227" cy="938764"/>
          </a:xfrm>
          <a:prstGeom prst="rect">
            <a:avLst/>
          </a:prstGeom>
          <a:ln w="19050">
            <a:solidFill>
              <a:srgbClr val="0070C0"/>
            </a:solidFill>
          </a:ln>
        </p:spPr>
      </p:pic>
      <p:pic>
        <p:nvPicPr>
          <p:cNvPr id="3" name="Picture 2">
            <a:extLst>
              <a:ext uri="{FF2B5EF4-FFF2-40B4-BE49-F238E27FC236}">
                <a16:creationId xmlns:a16="http://schemas.microsoft.com/office/drawing/2014/main" id="{D6C0E716-A8AA-3149-9D22-45F5335C6775}"/>
              </a:ext>
            </a:extLst>
          </p:cNvPr>
          <p:cNvPicPr>
            <a:picLocks noChangeAspect="1"/>
          </p:cNvPicPr>
          <p:nvPr/>
        </p:nvPicPr>
        <p:blipFill>
          <a:blip r:embed="rId6"/>
          <a:stretch>
            <a:fillRect/>
          </a:stretch>
        </p:blipFill>
        <p:spPr>
          <a:xfrm>
            <a:off x="4354288" y="536339"/>
            <a:ext cx="7315200" cy="444500"/>
          </a:xfrm>
          <a:prstGeom prst="rect">
            <a:avLst/>
          </a:prstGeom>
          <a:ln w="19050">
            <a:solidFill>
              <a:srgbClr val="0070C0"/>
            </a:solidFill>
          </a:ln>
        </p:spPr>
      </p:pic>
      <p:grpSp>
        <p:nvGrpSpPr>
          <p:cNvPr id="23" name="Group 22">
            <a:extLst>
              <a:ext uri="{FF2B5EF4-FFF2-40B4-BE49-F238E27FC236}">
                <a16:creationId xmlns:a16="http://schemas.microsoft.com/office/drawing/2014/main" id="{FBC327FB-00CF-A34D-9FAE-9A1BBE0AF49D}"/>
              </a:ext>
            </a:extLst>
          </p:cNvPr>
          <p:cNvGrpSpPr/>
          <p:nvPr/>
        </p:nvGrpSpPr>
        <p:grpSpPr>
          <a:xfrm>
            <a:off x="4692706" y="4623557"/>
            <a:ext cx="82087" cy="629331"/>
            <a:chOff x="4683375" y="4940799"/>
            <a:chExt cx="82087" cy="629331"/>
          </a:xfrm>
        </p:grpSpPr>
        <p:sp>
          <p:nvSpPr>
            <p:cNvPr id="4" name="Oval 3">
              <a:extLst>
                <a:ext uri="{FF2B5EF4-FFF2-40B4-BE49-F238E27FC236}">
                  <a16:creationId xmlns:a16="http://schemas.microsoft.com/office/drawing/2014/main" id="{284E7AE6-B0B1-8044-8188-88A5F95BD0A7}"/>
                </a:ext>
              </a:extLst>
            </p:cNvPr>
            <p:cNvSpPr/>
            <p:nvPr/>
          </p:nvSpPr>
          <p:spPr>
            <a:xfrm>
              <a:off x="4685856" y="4940799"/>
              <a:ext cx="79606" cy="109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ADDBAF-FA9D-1F41-8BC9-95FA2A9718A1}"/>
                </a:ext>
              </a:extLst>
            </p:cNvPr>
            <p:cNvSpPr/>
            <p:nvPr/>
          </p:nvSpPr>
          <p:spPr>
            <a:xfrm>
              <a:off x="4683375" y="5214211"/>
              <a:ext cx="79606" cy="109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D459E3-2C28-4444-94E9-59BEA131E221}"/>
                </a:ext>
              </a:extLst>
            </p:cNvPr>
            <p:cNvSpPr/>
            <p:nvPr/>
          </p:nvSpPr>
          <p:spPr>
            <a:xfrm>
              <a:off x="4683375" y="5460615"/>
              <a:ext cx="79606" cy="109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Elbow Connector 21">
            <a:extLst>
              <a:ext uri="{FF2B5EF4-FFF2-40B4-BE49-F238E27FC236}">
                <a16:creationId xmlns:a16="http://schemas.microsoft.com/office/drawing/2014/main" id="{6955FB30-1B5F-7246-AC1D-6CA14D4EBE8E}"/>
              </a:ext>
            </a:extLst>
          </p:cNvPr>
          <p:cNvCxnSpPr>
            <a:cxnSpLocks/>
          </p:cNvCxnSpPr>
          <p:nvPr/>
        </p:nvCxnSpPr>
        <p:spPr>
          <a:xfrm>
            <a:off x="6255225" y="1548881"/>
            <a:ext cx="1395877" cy="99783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B05AED2C-A915-3343-ABC0-CDB32042171E}"/>
              </a:ext>
            </a:extLst>
          </p:cNvPr>
          <p:cNvCxnSpPr>
            <a:cxnSpLocks/>
            <a:stCxn id="16" idx="3"/>
          </p:cNvCxnSpPr>
          <p:nvPr/>
        </p:nvCxnSpPr>
        <p:spPr>
          <a:xfrm flipV="1">
            <a:off x="6255225" y="2683105"/>
            <a:ext cx="1395877" cy="5795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39E5629-B88E-6647-9DC6-9CFD26DFF5C4}"/>
              </a:ext>
            </a:extLst>
          </p:cNvPr>
          <p:cNvCxnSpPr>
            <a:cxnSpLocks/>
          </p:cNvCxnSpPr>
          <p:nvPr/>
        </p:nvCxnSpPr>
        <p:spPr>
          <a:xfrm rot="16200000" flipH="1">
            <a:off x="6551628" y="2870391"/>
            <a:ext cx="984961" cy="746202"/>
          </a:xfrm>
          <a:prstGeom prst="bentConnector3">
            <a:avLst>
              <a:gd name="adj1" fmla="val 10020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AEE654EF-C590-B34B-A7C1-8BB7189112CF}"/>
              </a:ext>
            </a:extLst>
          </p:cNvPr>
          <p:cNvCxnSpPr>
            <a:cxnSpLocks/>
            <a:stCxn id="17" idx="3"/>
          </p:cNvCxnSpPr>
          <p:nvPr/>
        </p:nvCxnSpPr>
        <p:spPr>
          <a:xfrm>
            <a:off x="6240760" y="3851099"/>
            <a:ext cx="1205116" cy="94712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84935B9-9AA0-A24B-BFD8-992E8396383D}"/>
              </a:ext>
            </a:extLst>
          </p:cNvPr>
          <p:cNvCxnSpPr>
            <a:cxnSpLocks/>
          </p:cNvCxnSpPr>
          <p:nvPr/>
        </p:nvCxnSpPr>
        <p:spPr>
          <a:xfrm>
            <a:off x="6255225" y="6092245"/>
            <a:ext cx="1161985" cy="34465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7B6A9633-7F02-4CE2-B8A4-79E4A154A999}"/>
              </a:ext>
            </a:extLst>
          </p:cNvPr>
          <p:cNvSpPr>
            <a:spLocks noGrp="1"/>
          </p:cNvSpPr>
          <p:nvPr>
            <p:ph type="sldNum" sz="quarter" idx="12"/>
          </p:nvPr>
        </p:nvSpPr>
        <p:spPr/>
        <p:txBody>
          <a:bodyPr/>
          <a:lstStyle/>
          <a:p>
            <a:fld id="{A4CD7737-34F1-429A-83DB-C8771D5BFC14}" type="slidenum">
              <a:rPr lang="en-US" smtClean="0"/>
              <a:t>45</a:t>
            </a:fld>
            <a:endParaRPr lang="en-US"/>
          </a:p>
        </p:txBody>
      </p:sp>
    </p:spTree>
    <p:extLst>
      <p:ext uri="{BB962C8B-B14F-4D97-AF65-F5344CB8AC3E}">
        <p14:creationId xmlns:p14="http://schemas.microsoft.com/office/powerpoint/2010/main" val="138827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80676" y="55119"/>
            <a:ext cx="10515600" cy="423946"/>
          </a:xfrm>
        </p:spPr>
        <p:txBody>
          <a:bodyPr vert="horz" lIns="91440" tIns="45720" rIns="91440" bIns="45720" rtlCol="0" anchor="ctr">
            <a:noAutofit/>
          </a:bodyPr>
          <a:lstStyle/>
          <a:p>
            <a:r>
              <a:rPr lang="en-US" sz="3200" b="1" dirty="0">
                <a:solidFill>
                  <a:srgbClr val="0432FF"/>
                </a:solidFill>
              </a:rPr>
              <a:t>Issue with Spacy for training </a:t>
            </a:r>
          </a:p>
        </p:txBody>
      </p:sp>
      <p:sp>
        <p:nvSpPr>
          <p:cNvPr id="7" name="Rectangle 6">
            <a:extLst>
              <a:ext uri="{FF2B5EF4-FFF2-40B4-BE49-F238E27FC236}">
                <a16:creationId xmlns:a16="http://schemas.microsoft.com/office/drawing/2014/main" id="{AFEE8DE8-1650-6B42-983E-CBA0BD8833EF}"/>
              </a:ext>
            </a:extLst>
          </p:cNvPr>
          <p:cNvSpPr/>
          <p:nvPr/>
        </p:nvSpPr>
        <p:spPr>
          <a:xfrm>
            <a:off x="199697" y="479065"/>
            <a:ext cx="3930870" cy="1661993"/>
          </a:xfrm>
          <a:prstGeom prst="rect">
            <a:avLst/>
          </a:prstGeom>
        </p:spPr>
        <p:txBody>
          <a:bodyPr wrap="square">
            <a:spAutoFit/>
          </a:bodyPr>
          <a:lstStyle/>
          <a:p>
            <a:pPr marL="742950" lvl="1" indent="-285750">
              <a:buFont typeface="Arial" panose="020B0604020202020204" pitchFamily="34" charset="0"/>
              <a:buChar char="•"/>
            </a:pPr>
            <a:endParaRPr lang="en-US" dirty="0"/>
          </a:p>
          <a:p>
            <a:pPr marL="342900" indent="-342900">
              <a:buFont typeface="Arial" panose="020B0604020202020204" pitchFamily="34" charset="0"/>
              <a:buChar char="•"/>
            </a:pPr>
            <a:r>
              <a:rPr lang="en-US" sz="2400" dirty="0"/>
              <a:t>Spacy (Limited extent)</a:t>
            </a:r>
          </a:p>
          <a:p>
            <a:pPr marL="742950" lvl="1" indent="-285750">
              <a:buFont typeface="Arial" panose="020B0604020202020204" pitchFamily="34" charset="0"/>
              <a:buChar char="•"/>
            </a:pPr>
            <a:r>
              <a:rPr lang="en-US" sz="2000" dirty="0"/>
              <a:t>Data cleaning </a:t>
            </a:r>
          </a:p>
          <a:p>
            <a:pPr marL="742950" lvl="1" indent="-285750">
              <a:buFont typeface="Arial" panose="020B0604020202020204" pitchFamily="34" charset="0"/>
              <a:buChar char="•"/>
            </a:pPr>
            <a:r>
              <a:rPr lang="en-US" sz="2000" dirty="0"/>
              <a:t>Text preprocessing for ML</a:t>
            </a:r>
          </a:p>
          <a:p>
            <a:pPr marL="742950" lvl="1" indent="-285750">
              <a:buFont typeface="Arial" panose="020B0604020202020204" pitchFamily="34" charset="0"/>
              <a:buChar char="•"/>
            </a:pPr>
            <a:r>
              <a:rPr lang="en-US" sz="2000" dirty="0"/>
              <a:t>Not for Entity recognition</a:t>
            </a:r>
          </a:p>
        </p:txBody>
      </p:sp>
      <p:pic>
        <p:nvPicPr>
          <p:cNvPr id="8" name="Picture 7">
            <a:extLst>
              <a:ext uri="{FF2B5EF4-FFF2-40B4-BE49-F238E27FC236}">
                <a16:creationId xmlns:a16="http://schemas.microsoft.com/office/drawing/2014/main" id="{54E068CC-263C-7B41-9284-74B6B15000DE}"/>
              </a:ext>
            </a:extLst>
          </p:cNvPr>
          <p:cNvPicPr>
            <a:picLocks noChangeAspect="1"/>
          </p:cNvPicPr>
          <p:nvPr/>
        </p:nvPicPr>
        <p:blipFill>
          <a:blip r:embed="rId2"/>
          <a:stretch>
            <a:fillRect/>
          </a:stretch>
        </p:blipFill>
        <p:spPr>
          <a:xfrm>
            <a:off x="4130567" y="988159"/>
            <a:ext cx="7484839" cy="2065287"/>
          </a:xfrm>
          <a:prstGeom prst="rect">
            <a:avLst/>
          </a:prstGeom>
          <a:ln>
            <a:solidFill>
              <a:srgbClr val="0070C0"/>
            </a:solidFill>
          </a:ln>
        </p:spPr>
      </p:pic>
      <p:pic>
        <p:nvPicPr>
          <p:cNvPr id="10" name="Picture 9" descr="A close up of a newspaper&#10;&#10;Description automatically generated">
            <a:extLst>
              <a:ext uri="{FF2B5EF4-FFF2-40B4-BE49-F238E27FC236}">
                <a16:creationId xmlns:a16="http://schemas.microsoft.com/office/drawing/2014/main" id="{E59846E0-7639-1E4C-A037-66C99F3294F0}"/>
              </a:ext>
            </a:extLst>
          </p:cNvPr>
          <p:cNvPicPr>
            <a:picLocks noChangeAspect="1"/>
          </p:cNvPicPr>
          <p:nvPr/>
        </p:nvPicPr>
        <p:blipFill rotWithShape="1">
          <a:blip r:embed="rId3"/>
          <a:srcRect t="16307"/>
          <a:stretch/>
        </p:blipFill>
        <p:spPr>
          <a:xfrm>
            <a:off x="2012732" y="3756316"/>
            <a:ext cx="8956522" cy="2233175"/>
          </a:xfrm>
          <a:prstGeom prst="rect">
            <a:avLst/>
          </a:prstGeom>
          <a:ln>
            <a:solidFill>
              <a:srgbClr val="0070C0"/>
            </a:solidFill>
          </a:ln>
        </p:spPr>
      </p:pic>
      <p:sp>
        <p:nvSpPr>
          <p:cNvPr id="11" name="Frame 10">
            <a:extLst>
              <a:ext uri="{FF2B5EF4-FFF2-40B4-BE49-F238E27FC236}">
                <a16:creationId xmlns:a16="http://schemas.microsoft.com/office/drawing/2014/main" id="{06223EFF-F2B2-2B46-B0D1-374E787F1180}"/>
              </a:ext>
            </a:extLst>
          </p:cNvPr>
          <p:cNvSpPr/>
          <p:nvPr/>
        </p:nvSpPr>
        <p:spPr>
          <a:xfrm>
            <a:off x="4251865" y="4142052"/>
            <a:ext cx="940887" cy="18922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2" name="Frame 11">
            <a:extLst>
              <a:ext uri="{FF2B5EF4-FFF2-40B4-BE49-F238E27FC236}">
                <a16:creationId xmlns:a16="http://schemas.microsoft.com/office/drawing/2014/main" id="{6273298F-A507-E54E-8134-1E3BCB0136EE}"/>
              </a:ext>
            </a:extLst>
          </p:cNvPr>
          <p:cNvSpPr/>
          <p:nvPr/>
        </p:nvSpPr>
        <p:spPr>
          <a:xfrm>
            <a:off x="2253535" y="4142992"/>
            <a:ext cx="1480332" cy="1741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3" name="Frame 12">
            <a:extLst>
              <a:ext uri="{FF2B5EF4-FFF2-40B4-BE49-F238E27FC236}">
                <a16:creationId xmlns:a16="http://schemas.microsoft.com/office/drawing/2014/main" id="{BAA1BD00-DC4E-EA4D-BAED-6933A83291F9}"/>
              </a:ext>
            </a:extLst>
          </p:cNvPr>
          <p:cNvSpPr/>
          <p:nvPr/>
        </p:nvSpPr>
        <p:spPr>
          <a:xfrm>
            <a:off x="5240307" y="4142052"/>
            <a:ext cx="624466" cy="18922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 name="Rectangle 2">
            <a:extLst>
              <a:ext uri="{FF2B5EF4-FFF2-40B4-BE49-F238E27FC236}">
                <a16:creationId xmlns:a16="http://schemas.microsoft.com/office/drawing/2014/main" id="{1D482BDA-C7B3-484D-93F9-4C5A41D2453C}"/>
              </a:ext>
            </a:extLst>
          </p:cNvPr>
          <p:cNvSpPr/>
          <p:nvPr/>
        </p:nvSpPr>
        <p:spPr>
          <a:xfrm>
            <a:off x="3562228" y="582794"/>
            <a:ext cx="5361055" cy="400110"/>
          </a:xfrm>
          <a:prstGeom prst="rect">
            <a:avLst/>
          </a:prstGeom>
        </p:spPr>
        <p:txBody>
          <a:bodyPr wrap="square">
            <a:spAutoFit/>
          </a:bodyPr>
          <a:lstStyle/>
          <a:p>
            <a:pPr lvl="1"/>
            <a:r>
              <a:rPr lang="en-US" sz="2000" dirty="0"/>
              <a:t>Spacy Training format template </a:t>
            </a:r>
          </a:p>
        </p:txBody>
      </p:sp>
      <p:sp>
        <p:nvSpPr>
          <p:cNvPr id="16" name="Frame 15">
            <a:extLst>
              <a:ext uri="{FF2B5EF4-FFF2-40B4-BE49-F238E27FC236}">
                <a16:creationId xmlns:a16="http://schemas.microsoft.com/office/drawing/2014/main" id="{9C2B1AC4-E346-994E-9763-A0CBA6F9788B}"/>
              </a:ext>
            </a:extLst>
          </p:cNvPr>
          <p:cNvSpPr/>
          <p:nvPr/>
        </p:nvSpPr>
        <p:spPr>
          <a:xfrm>
            <a:off x="3541987" y="5515539"/>
            <a:ext cx="588580" cy="2027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7" name="Frame 16">
            <a:extLst>
              <a:ext uri="{FF2B5EF4-FFF2-40B4-BE49-F238E27FC236}">
                <a16:creationId xmlns:a16="http://schemas.microsoft.com/office/drawing/2014/main" id="{8FA95523-9387-EE49-81F3-D816B4A2C83F}"/>
              </a:ext>
            </a:extLst>
          </p:cNvPr>
          <p:cNvSpPr/>
          <p:nvPr/>
        </p:nvSpPr>
        <p:spPr>
          <a:xfrm>
            <a:off x="2345434" y="5519489"/>
            <a:ext cx="1196552" cy="1741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8" name="Frame 17">
            <a:extLst>
              <a:ext uri="{FF2B5EF4-FFF2-40B4-BE49-F238E27FC236}">
                <a16:creationId xmlns:a16="http://schemas.microsoft.com/office/drawing/2014/main" id="{5A180DF3-EEF9-744A-9E58-9F4101256BAA}"/>
              </a:ext>
            </a:extLst>
          </p:cNvPr>
          <p:cNvSpPr/>
          <p:nvPr/>
        </p:nvSpPr>
        <p:spPr>
          <a:xfrm>
            <a:off x="4133728" y="5505029"/>
            <a:ext cx="680010" cy="20274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9" name="Rectangle 18">
            <a:extLst>
              <a:ext uri="{FF2B5EF4-FFF2-40B4-BE49-F238E27FC236}">
                <a16:creationId xmlns:a16="http://schemas.microsoft.com/office/drawing/2014/main" id="{F573462F-18DF-FF48-8412-D10DD42B8031}"/>
              </a:ext>
            </a:extLst>
          </p:cNvPr>
          <p:cNvSpPr/>
          <p:nvPr/>
        </p:nvSpPr>
        <p:spPr>
          <a:xfrm>
            <a:off x="1844989" y="6114702"/>
            <a:ext cx="8795532" cy="461665"/>
          </a:xfrm>
          <a:prstGeom prst="rect">
            <a:avLst/>
          </a:prstGeom>
        </p:spPr>
        <p:txBody>
          <a:bodyPr wrap="square">
            <a:spAutoFit/>
          </a:bodyPr>
          <a:lstStyle/>
          <a:p>
            <a:pPr lvl="1"/>
            <a:r>
              <a:rPr lang="en-US" sz="2400" dirty="0"/>
              <a:t>Too many systematic errors would have been generated</a:t>
            </a:r>
          </a:p>
        </p:txBody>
      </p:sp>
      <p:sp>
        <p:nvSpPr>
          <p:cNvPr id="4" name="Slide Number Placeholder 3">
            <a:extLst>
              <a:ext uri="{FF2B5EF4-FFF2-40B4-BE49-F238E27FC236}">
                <a16:creationId xmlns:a16="http://schemas.microsoft.com/office/drawing/2014/main" id="{30FF2600-B17A-4180-8A25-A48B20335403}"/>
              </a:ext>
            </a:extLst>
          </p:cNvPr>
          <p:cNvSpPr>
            <a:spLocks noGrp="1"/>
          </p:cNvSpPr>
          <p:nvPr>
            <p:ph type="sldNum" sz="quarter" idx="12"/>
          </p:nvPr>
        </p:nvSpPr>
        <p:spPr/>
        <p:txBody>
          <a:bodyPr/>
          <a:lstStyle/>
          <a:p>
            <a:fld id="{A4CD7737-34F1-429A-83DB-C8771D5BFC14}" type="slidenum">
              <a:rPr lang="en-US" smtClean="0"/>
              <a:t>46</a:t>
            </a:fld>
            <a:endParaRPr lang="en-US"/>
          </a:p>
        </p:txBody>
      </p:sp>
    </p:spTree>
    <p:extLst>
      <p:ext uri="{BB962C8B-B14F-4D97-AF65-F5344CB8AC3E}">
        <p14:creationId xmlns:p14="http://schemas.microsoft.com/office/powerpoint/2010/main" val="4147947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80676" y="55119"/>
            <a:ext cx="10515600" cy="423946"/>
          </a:xfrm>
        </p:spPr>
        <p:txBody>
          <a:bodyPr vert="horz" lIns="91440" tIns="45720" rIns="91440" bIns="45720" rtlCol="0" anchor="ctr">
            <a:noAutofit/>
          </a:bodyPr>
          <a:lstStyle/>
          <a:p>
            <a:r>
              <a:rPr lang="en-US" sz="3200" b="1" dirty="0">
                <a:solidFill>
                  <a:srgbClr val="0432FF"/>
                </a:solidFill>
              </a:rPr>
              <a:t>Methodology – Spacy + Annotation Tools</a:t>
            </a:r>
          </a:p>
        </p:txBody>
      </p:sp>
      <p:sp>
        <p:nvSpPr>
          <p:cNvPr id="4" name="Slide Number Placeholder 3">
            <a:extLst>
              <a:ext uri="{FF2B5EF4-FFF2-40B4-BE49-F238E27FC236}">
                <a16:creationId xmlns:a16="http://schemas.microsoft.com/office/drawing/2014/main" id="{30FF2600-B17A-4180-8A25-A48B20335403}"/>
              </a:ext>
            </a:extLst>
          </p:cNvPr>
          <p:cNvSpPr>
            <a:spLocks noGrp="1"/>
          </p:cNvSpPr>
          <p:nvPr>
            <p:ph type="sldNum" sz="quarter" idx="12"/>
          </p:nvPr>
        </p:nvSpPr>
        <p:spPr/>
        <p:txBody>
          <a:bodyPr/>
          <a:lstStyle/>
          <a:p>
            <a:fld id="{A4CD7737-34F1-429A-83DB-C8771D5BFC14}" type="slidenum">
              <a:rPr lang="en-US" smtClean="0"/>
              <a:t>47</a:t>
            </a:fld>
            <a:endParaRPr lang="en-US"/>
          </a:p>
        </p:txBody>
      </p:sp>
      <p:grpSp>
        <p:nvGrpSpPr>
          <p:cNvPr id="15" name="Group 14">
            <a:extLst>
              <a:ext uri="{FF2B5EF4-FFF2-40B4-BE49-F238E27FC236}">
                <a16:creationId xmlns:a16="http://schemas.microsoft.com/office/drawing/2014/main" id="{554878E8-F5E4-D84C-8B5A-152ADC2EBE3A}"/>
              </a:ext>
            </a:extLst>
          </p:cNvPr>
          <p:cNvGrpSpPr/>
          <p:nvPr/>
        </p:nvGrpSpPr>
        <p:grpSpPr>
          <a:xfrm>
            <a:off x="156911" y="1137171"/>
            <a:ext cx="4685055" cy="2104406"/>
            <a:chOff x="8861836" y="4958009"/>
            <a:chExt cx="2960049" cy="1131783"/>
          </a:xfrm>
        </p:grpSpPr>
        <p:pic>
          <p:nvPicPr>
            <p:cNvPr id="20" name="Picture 19">
              <a:extLst>
                <a:ext uri="{FF2B5EF4-FFF2-40B4-BE49-F238E27FC236}">
                  <a16:creationId xmlns:a16="http://schemas.microsoft.com/office/drawing/2014/main" id="{5FE5D6F0-5051-B549-9E01-D6EF68D92ACA}"/>
                </a:ext>
              </a:extLst>
            </p:cNvPr>
            <p:cNvPicPr>
              <a:picLocks noChangeAspect="1"/>
            </p:cNvPicPr>
            <p:nvPr/>
          </p:nvPicPr>
          <p:blipFill>
            <a:blip r:embed="rId2"/>
            <a:stretch>
              <a:fillRect/>
            </a:stretch>
          </p:blipFill>
          <p:spPr>
            <a:xfrm>
              <a:off x="8861836" y="4958009"/>
              <a:ext cx="2960049" cy="1131783"/>
            </a:xfrm>
            <a:prstGeom prst="rect">
              <a:avLst/>
            </a:prstGeom>
            <a:ln>
              <a:solidFill>
                <a:schemeClr val="accent1"/>
              </a:solidFill>
            </a:ln>
          </p:spPr>
        </p:pic>
        <p:pic>
          <p:nvPicPr>
            <p:cNvPr id="21" name="Picture 20">
              <a:extLst>
                <a:ext uri="{FF2B5EF4-FFF2-40B4-BE49-F238E27FC236}">
                  <a16:creationId xmlns:a16="http://schemas.microsoft.com/office/drawing/2014/main" id="{6F1C6A6B-B0F1-554E-9302-12B8F96F0FD7}"/>
                </a:ext>
              </a:extLst>
            </p:cNvPr>
            <p:cNvPicPr>
              <a:picLocks noChangeAspect="1"/>
            </p:cNvPicPr>
            <p:nvPr/>
          </p:nvPicPr>
          <p:blipFill>
            <a:blip r:embed="rId3"/>
            <a:stretch>
              <a:fillRect/>
            </a:stretch>
          </p:blipFill>
          <p:spPr>
            <a:xfrm>
              <a:off x="10341181" y="5861684"/>
              <a:ext cx="796580" cy="200126"/>
            </a:xfrm>
            <a:prstGeom prst="rect">
              <a:avLst/>
            </a:prstGeom>
            <a:ln>
              <a:solidFill>
                <a:schemeClr val="accent1"/>
              </a:solidFill>
            </a:ln>
          </p:spPr>
        </p:pic>
      </p:grpSp>
      <p:pic>
        <p:nvPicPr>
          <p:cNvPr id="22" name="Picture 21">
            <a:extLst>
              <a:ext uri="{FF2B5EF4-FFF2-40B4-BE49-F238E27FC236}">
                <a16:creationId xmlns:a16="http://schemas.microsoft.com/office/drawing/2014/main" id="{88E5804A-9661-CB43-8346-CF44CA6972F0}"/>
              </a:ext>
            </a:extLst>
          </p:cNvPr>
          <p:cNvPicPr>
            <a:picLocks noChangeAspect="1"/>
          </p:cNvPicPr>
          <p:nvPr/>
        </p:nvPicPr>
        <p:blipFill>
          <a:blip r:embed="rId4"/>
          <a:stretch>
            <a:fillRect/>
          </a:stretch>
        </p:blipFill>
        <p:spPr>
          <a:xfrm>
            <a:off x="1185391" y="3537355"/>
            <a:ext cx="1705855" cy="2540320"/>
          </a:xfrm>
          <a:prstGeom prst="rect">
            <a:avLst/>
          </a:prstGeom>
          <a:ln>
            <a:solidFill>
              <a:srgbClr val="0070C0"/>
            </a:solidFill>
          </a:ln>
        </p:spPr>
      </p:pic>
      <p:sp>
        <p:nvSpPr>
          <p:cNvPr id="23" name="Rectangle 22">
            <a:extLst>
              <a:ext uri="{FF2B5EF4-FFF2-40B4-BE49-F238E27FC236}">
                <a16:creationId xmlns:a16="http://schemas.microsoft.com/office/drawing/2014/main" id="{9A6C936C-FF0E-804B-8A5D-521541597D3B}"/>
              </a:ext>
            </a:extLst>
          </p:cNvPr>
          <p:cNvSpPr/>
          <p:nvPr/>
        </p:nvSpPr>
        <p:spPr>
          <a:xfrm>
            <a:off x="261413" y="684186"/>
            <a:ext cx="2963632" cy="369332"/>
          </a:xfrm>
          <a:prstGeom prst="rect">
            <a:avLst/>
          </a:prstGeom>
          <a:solidFill>
            <a:schemeClr val="bg1"/>
          </a:solidFill>
          <a:ln>
            <a:solidFill>
              <a:srgbClr val="0070C0"/>
            </a:solidFill>
          </a:ln>
        </p:spPr>
        <p:txBody>
          <a:bodyPr wrap="none">
            <a:spAutoFit/>
          </a:bodyPr>
          <a:lstStyle/>
          <a:p>
            <a:r>
              <a:rPr lang="en-US" dirty="0"/>
              <a:t>“From the Creators of Spacy ”</a:t>
            </a:r>
          </a:p>
        </p:txBody>
      </p:sp>
      <p:pic>
        <p:nvPicPr>
          <p:cNvPr id="6" name="Picture 5">
            <a:extLst>
              <a:ext uri="{FF2B5EF4-FFF2-40B4-BE49-F238E27FC236}">
                <a16:creationId xmlns:a16="http://schemas.microsoft.com/office/drawing/2014/main" id="{CAF97CA9-7A78-9A40-B8BC-A0CA0C99C9F6}"/>
              </a:ext>
            </a:extLst>
          </p:cNvPr>
          <p:cNvPicPr>
            <a:picLocks noChangeAspect="1"/>
          </p:cNvPicPr>
          <p:nvPr/>
        </p:nvPicPr>
        <p:blipFill>
          <a:blip r:embed="rId5"/>
          <a:stretch>
            <a:fillRect/>
          </a:stretch>
        </p:blipFill>
        <p:spPr>
          <a:xfrm>
            <a:off x="5347700" y="1712581"/>
            <a:ext cx="6331044" cy="3649547"/>
          </a:xfrm>
          <a:prstGeom prst="rect">
            <a:avLst/>
          </a:prstGeom>
          <a:ln>
            <a:solidFill>
              <a:schemeClr val="accent1"/>
            </a:solidFill>
          </a:ln>
        </p:spPr>
      </p:pic>
      <p:pic>
        <p:nvPicPr>
          <p:cNvPr id="9" name="Picture 8">
            <a:extLst>
              <a:ext uri="{FF2B5EF4-FFF2-40B4-BE49-F238E27FC236}">
                <a16:creationId xmlns:a16="http://schemas.microsoft.com/office/drawing/2014/main" id="{8564877A-79CA-D848-B313-D9211034AA4E}"/>
              </a:ext>
            </a:extLst>
          </p:cNvPr>
          <p:cNvPicPr>
            <a:picLocks noChangeAspect="1"/>
          </p:cNvPicPr>
          <p:nvPr/>
        </p:nvPicPr>
        <p:blipFill>
          <a:blip r:embed="rId6"/>
          <a:stretch>
            <a:fillRect/>
          </a:stretch>
        </p:blipFill>
        <p:spPr>
          <a:xfrm>
            <a:off x="10320867" y="188723"/>
            <a:ext cx="1357877" cy="1424658"/>
          </a:xfrm>
          <a:prstGeom prst="rect">
            <a:avLst/>
          </a:prstGeom>
          <a:ln>
            <a:solidFill>
              <a:schemeClr val="accent1"/>
            </a:solidFill>
          </a:ln>
        </p:spPr>
      </p:pic>
    </p:spTree>
    <p:extLst>
      <p:ext uri="{BB962C8B-B14F-4D97-AF65-F5344CB8AC3E}">
        <p14:creationId xmlns:p14="http://schemas.microsoft.com/office/powerpoint/2010/main" val="4032068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444CDF01-D33E-5A4F-9721-7BD268857EDF}"/>
              </a:ext>
            </a:extLst>
          </p:cNvPr>
          <p:cNvPicPr>
            <a:picLocks noChangeAspect="1"/>
          </p:cNvPicPr>
          <p:nvPr/>
        </p:nvPicPr>
        <p:blipFill>
          <a:blip r:embed="rId3"/>
          <a:stretch>
            <a:fillRect/>
          </a:stretch>
        </p:blipFill>
        <p:spPr>
          <a:xfrm>
            <a:off x="8460945" y="1034855"/>
            <a:ext cx="3176882" cy="5692678"/>
          </a:xfrm>
          <a:prstGeom prst="rect">
            <a:avLst/>
          </a:prstGeom>
          <a:ln w="19050">
            <a:solidFill>
              <a:srgbClr val="7030A0"/>
            </a:solidFill>
          </a:ln>
        </p:spPr>
      </p:pic>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152741" y="-9833"/>
            <a:ext cx="12029822" cy="570575"/>
          </a:xfrm>
        </p:spPr>
        <p:txBody>
          <a:bodyPr>
            <a:noAutofit/>
          </a:bodyPr>
          <a:lstStyle/>
          <a:p>
            <a:r>
              <a:rPr lang="en-US" sz="3200" b="1" dirty="0"/>
              <a:t>Methodology – Feature Engineering (Industry Characterization)</a:t>
            </a:r>
          </a:p>
        </p:txBody>
      </p:sp>
      <p:sp>
        <p:nvSpPr>
          <p:cNvPr id="15" name="Content Placeholder 2">
            <a:extLst>
              <a:ext uri="{FF2B5EF4-FFF2-40B4-BE49-F238E27FC236}">
                <a16:creationId xmlns:a16="http://schemas.microsoft.com/office/drawing/2014/main" id="{934085D0-6196-F64B-9920-703CBE9C8EC6}"/>
              </a:ext>
            </a:extLst>
          </p:cNvPr>
          <p:cNvSpPr txBox="1">
            <a:spLocks/>
          </p:cNvSpPr>
          <p:nvPr/>
        </p:nvSpPr>
        <p:spPr>
          <a:xfrm>
            <a:off x="6308676" y="1327333"/>
            <a:ext cx="4108200" cy="289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pic>
        <p:nvPicPr>
          <p:cNvPr id="18" name="Picture 17" descr="A picture containing building, gate&#10;&#10;Description automatically generated">
            <a:extLst>
              <a:ext uri="{FF2B5EF4-FFF2-40B4-BE49-F238E27FC236}">
                <a16:creationId xmlns:a16="http://schemas.microsoft.com/office/drawing/2014/main" id="{D89DAD3A-D0EF-B841-A225-3FC119B39B0E}"/>
              </a:ext>
            </a:extLst>
          </p:cNvPr>
          <p:cNvPicPr>
            <a:picLocks noChangeAspect="1"/>
          </p:cNvPicPr>
          <p:nvPr/>
        </p:nvPicPr>
        <p:blipFill>
          <a:blip r:embed="rId4"/>
          <a:stretch>
            <a:fillRect/>
          </a:stretch>
        </p:blipFill>
        <p:spPr>
          <a:xfrm>
            <a:off x="205206" y="855921"/>
            <a:ext cx="2020469" cy="5769928"/>
          </a:xfrm>
          <a:prstGeom prst="rect">
            <a:avLst/>
          </a:prstGeom>
          <a:ln w="19050">
            <a:solidFill>
              <a:schemeClr val="accent6"/>
            </a:solidFill>
          </a:ln>
        </p:spPr>
      </p:pic>
      <p:sp>
        <p:nvSpPr>
          <p:cNvPr id="20" name="Content Placeholder 2">
            <a:extLst>
              <a:ext uri="{FF2B5EF4-FFF2-40B4-BE49-F238E27FC236}">
                <a16:creationId xmlns:a16="http://schemas.microsoft.com/office/drawing/2014/main" id="{5D846749-570E-C04D-8887-A5E29E93CDCF}"/>
              </a:ext>
            </a:extLst>
          </p:cNvPr>
          <p:cNvSpPr txBox="1">
            <a:spLocks/>
          </p:cNvSpPr>
          <p:nvPr/>
        </p:nvSpPr>
        <p:spPr>
          <a:xfrm>
            <a:off x="189500" y="3275135"/>
            <a:ext cx="2559848" cy="257234"/>
          </a:xfrm>
          <a:prstGeom prst="rect">
            <a:avLst/>
          </a:prstGeom>
          <a:solidFill>
            <a:schemeClr val="bg1"/>
          </a:solidFill>
          <a:ln w="19050">
            <a:solidFill>
              <a:schemeClr val="accent6"/>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t>Food – Convenience- Pharmacy</a:t>
            </a:r>
          </a:p>
        </p:txBody>
      </p:sp>
      <p:sp>
        <p:nvSpPr>
          <p:cNvPr id="22" name="Content Placeholder 2">
            <a:extLst>
              <a:ext uri="{FF2B5EF4-FFF2-40B4-BE49-F238E27FC236}">
                <a16:creationId xmlns:a16="http://schemas.microsoft.com/office/drawing/2014/main" id="{8D05F716-6E72-3242-8073-4AD26C050E3B}"/>
              </a:ext>
            </a:extLst>
          </p:cNvPr>
          <p:cNvSpPr txBox="1">
            <a:spLocks/>
          </p:cNvSpPr>
          <p:nvPr/>
        </p:nvSpPr>
        <p:spPr>
          <a:xfrm>
            <a:off x="1004318" y="5756492"/>
            <a:ext cx="2435316" cy="268152"/>
          </a:xfrm>
          <a:prstGeom prst="rect">
            <a:avLst/>
          </a:prstGeom>
          <a:solidFill>
            <a:schemeClr val="bg1"/>
          </a:solidFill>
          <a:ln w="19050">
            <a:solidFill>
              <a:schemeClr val="accent6"/>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Sports &amp; Entertainment</a:t>
            </a:r>
          </a:p>
        </p:txBody>
      </p:sp>
      <p:sp>
        <p:nvSpPr>
          <p:cNvPr id="23" name="Content Placeholder 2">
            <a:extLst>
              <a:ext uri="{FF2B5EF4-FFF2-40B4-BE49-F238E27FC236}">
                <a16:creationId xmlns:a16="http://schemas.microsoft.com/office/drawing/2014/main" id="{B6FA0579-9E30-3D40-B7D4-E92376AC2927}"/>
              </a:ext>
            </a:extLst>
          </p:cNvPr>
          <p:cNvSpPr txBox="1">
            <a:spLocks/>
          </p:cNvSpPr>
          <p:nvPr/>
        </p:nvSpPr>
        <p:spPr>
          <a:xfrm>
            <a:off x="1451178" y="1776486"/>
            <a:ext cx="2277296" cy="270074"/>
          </a:xfrm>
          <a:prstGeom prst="rect">
            <a:avLst/>
          </a:prstGeom>
          <a:solidFill>
            <a:schemeClr val="bg1"/>
          </a:solidFill>
          <a:ln w="19050">
            <a:solidFill>
              <a:schemeClr val="accent6"/>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Clothing &amp; Footwear</a:t>
            </a:r>
          </a:p>
        </p:txBody>
      </p:sp>
      <p:sp>
        <p:nvSpPr>
          <p:cNvPr id="24" name="Content Placeholder 2">
            <a:extLst>
              <a:ext uri="{FF2B5EF4-FFF2-40B4-BE49-F238E27FC236}">
                <a16:creationId xmlns:a16="http://schemas.microsoft.com/office/drawing/2014/main" id="{069CE78F-B24F-634E-B8C7-A8F6C520B7B1}"/>
              </a:ext>
            </a:extLst>
          </p:cNvPr>
          <p:cNvSpPr txBox="1">
            <a:spLocks/>
          </p:cNvSpPr>
          <p:nvPr/>
        </p:nvSpPr>
        <p:spPr>
          <a:xfrm>
            <a:off x="1191287" y="2750355"/>
            <a:ext cx="1398539" cy="263408"/>
          </a:xfrm>
          <a:prstGeom prst="rect">
            <a:avLst/>
          </a:prstGeom>
          <a:solidFill>
            <a:schemeClr val="bg1"/>
          </a:solidFill>
          <a:ln w="19050">
            <a:solidFill>
              <a:schemeClr val="accent6"/>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Food Service</a:t>
            </a:r>
          </a:p>
        </p:txBody>
      </p:sp>
      <p:sp>
        <p:nvSpPr>
          <p:cNvPr id="25" name="Content Placeholder 2">
            <a:extLst>
              <a:ext uri="{FF2B5EF4-FFF2-40B4-BE49-F238E27FC236}">
                <a16:creationId xmlns:a16="http://schemas.microsoft.com/office/drawing/2014/main" id="{F1AD5E1A-0030-E94F-A14B-31A3E5FEF1D9}"/>
              </a:ext>
            </a:extLst>
          </p:cNvPr>
          <p:cNvSpPr txBox="1">
            <a:spLocks/>
          </p:cNvSpPr>
          <p:nvPr/>
        </p:nvSpPr>
        <p:spPr>
          <a:xfrm>
            <a:off x="1182716" y="2120630"/>
            <a:ext cx="1822174" cy="302005"/>
          </a:xfrm>
          <a:prstGeom prst="rect">
            <a:avLst/>
          </a:prstGeom>
          <a:solidFill>
            <a:schemeClr val="bg1"/>
          </a:solidFill>
          <a:ln w="19050">
            <a:solidFill>
              <a:schemeClr val="accent6"/>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Consumer Electronics</a:t>
            </a:r>
          </a:p>
        </p:txBody>
      </p:sp>
      <p:sp>
        <p:nvSpPr>
          <p:cNvPr id="26" name="Content Placeholder 2">
            <a:extLst>
              <a:ext uri="{FF2B5EF4-FFF2-40B4-BE49-F238E27FC236}">
                <a16:creationId xmlns:a16="http://schemas.microsoft.com/office/drawing/2014/main" id="{AC49F21E-02EE-3E4A-B53D-F483ED610A85}"/>
              </a:ext>
            </a:extLst>
          </p:cNvPr>
          <p:cNvSpPr txBox="1">
            <a:spLocks/>
          </p:cNvSpPr>
          <p:nvPr/>
        </p:nvSpPr>
        <p:spPr>
          <a:xfrm>
            <a:off x="1022952" y="6132567"/>
            <a:ext cx="1898924" cy="257234"/>
          </a:xfrm>
          <a:prstGeom prst="rect">
            <a:avLst/>
          </a:prstGeom>
          <a:solidFill>
            <a:schemeClr val="bg1"/>
          </a:solidFill>
          <a:ln w="19050">
            <a:solidFill>
              <a:schemeClr val="accent6"/>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Toys &amp; Games</a:t>
            </a:r>
          </a:p>
        </p:txBody>
      </p:sp>
      <p:sp>
        <p:nvSpPr>
          <p:cNvPr id="28" name="Content Placeholder 2">
            <a:extLst>
              <a:ext uri="{FF2B5EF4-FFF2-40B4-BE49-F238E27FC236}">
                <a16:creationId xmlns:a16="http://schemas.microsoft.com/office/drawing/2014/main" id="{50741F42-E2CC-4B4F-9D47-A406B7A3F35C}"/>
              </a:ext>
            </a:extLst>
          </p:cNvPr>
          <p:cNvSpPr txBox="1">
            <a:spLocks/>
          </p:cNvSpPr>
          <p:nvPr/>
        </p:nvSpPr>
        <p:spPr>
          <a:xfrm>
            <a:off x="152741" y="524907"/>
            <a:ext cx="2020470" cy="384763"/>
          </a:xfrm>
          <a:prstGeom prst="rect">
            <a:avLst/>
          </a:prstGeom>
        </p:spPr>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lvl1pPr>
            <a:lvl2pPr marL="685800" lvl="1" indent="-228600">
              <a:lnSpc>
                <a:spcPct val="90000"/>
              </a:lnSpc>
              <a:spcBef>
                <a:spcPts val="500"/>
              </a:spcBef>
              <a:buFont typeface="Arial" panose="020B0604020202020204" pitchFamily="34" charset="0"/>
              <a:buChar char="•"/>
              <a:defRPr sz="1600"/>
            </a:lvl2pPr>
            <a:lvl3pPr marL="1143000" lvl="2" indent="-228600">
              <a:lnSpc>
                <a:spcPct val="90000"/>
              </a:lnSpc>
              <a:spcBef>
                <a:spcPts val="500"/>
              </a:spcBef>
              <a:buFont typeface="Arial" panose="020B0604020202020204" pitchFamily="34" charset="0"/>
              <a:buChar char="•"/>
              <a:defRPr sz="12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Wikipedia List</a:t>
            </a:r>
          </a:p>
          <a:p>
            <a:pPr lvl="1"/>
            <a:endParaRPr lang="en-US" dirty="0"/>
          </a:p>
          <a:p>
            <a:endParaRPr lang="en-US" dirty="0"/>
          </a:p>
          <a:p>
            <a:endParaRPr lang="en-US" dirty="0"/>
          </a:p>
          <a:p>
            <a:endParaRPr lang="en-US" dirty="0"/>
          </a:p>
          <a:p>
            <a:endParaRPr lang="en-US" dirty="0"/>
          </a:p>
          <a:p>
            <a:pPr lvl="2"/>
            <a:endParaRPr lang="en-US" dirty="0"/>
          </a:p>
          <a:p>
            <a:pPr lvl="1"/>
            <a:endParaRPr lang="en-US" dirty="0"/>
          </a:p>
          <a:p>
            <a:endParaRPr lang="en-US" dirty="0"/>
          </a:p>
        </p:txBody>
      </p:sp>
      <p:sp>
        <p:nvSpPr>
          <p:cNvPr id="30" name="Right Arrow 29">
            <a:extLst>
              <a:ext uri="{FF2B5EF4-FFF2-40B4-BE49-F238E27FC236}">
                <a16:creationId xmlns:a16="http://schemas.microsoft.com/office/drawing/2014/main" id="{70E97408-E139-5949-BE0E-758E59D55753}"/>
              </a:ext>
            </a:extLst>
          </p:cNvPr>
          <p:cNvSpPr/>
          <p:nvPr/>
        </p:nvSpPr>
        <p:spPr>
          <a:xfrm>
            <a:off x="3330115" y="3222028"/>
            <a:ext cx="439095" cy="186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DB31D780-6AFE-6248-AED9-7F00A37CD48F}"/>
              </a:ext>
            </a:extLst>
          </p:cNvPr>
          <p:cNvSpPr txBox="1">
            <a:spLocks/>
          </p:cNvSpPr>
          <p:nvPr/>
        </p:nvSpPr>
        <p:spPr>
          <a:xfrm>
            <a:off x="2404117" y="712795"/>
            <a:ext cx="1035517" cy="235564"/>
          </a:xfrm>
          <a:prstGeom prst="rect">
            <a:avLst/>
          </a:prstGeom>
          <a:solidFill>
            <a:schemeClr val="bg1"/>
          </a:solidFill>
          <a:ln>
            <a:solidFill>
              <a:schemeClr val="tx1"/>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Mall shops</a:t>
            </a:r>
          </a:p>
        </p:txBody>
      </p:sp>
      <p:sp>
        <p:nvSpPr>
          <p:cNvPr id="33" name="Content Placeholder 2">
            <a:extLst>
              <a:ext uri="{FF2B5EF4-FFF2-40B4-BE49-F238E27FC236}">
                <a16:creationId xmlns:a16="http://schemas.microsoft.com/office/drawing/2014/main" id="{89FF1B02-EA37-C74A-9847-E866E6E7CDA6}"/>
              </a:ext>
            </a:extLst>
          </p:cNvPr>
          <p:cNvSpPr txBox="1">
            <a:spLocks/>
          </p:cNvSpPr>
          <p:nvPr/>
        </p:nvSpPr>
        <p:spPr>
          <a:xfrm>
            <a:off x="3004806" y="3488540"/>
            <a:ext cx="1051803" cy="268152"/>
          </a:xfrm>
          <a:prstGeom prst="rect">
            <a:avLst/>
          </a:prstGeom>
          <a:solidFill>
            <a:schemeClr val="bg1"/>
          </a:solidFill>
          <a:ln>
            <a:solidFill>
              <a:srgbClr val="0070C0"/>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Similarity</a:t>
            </a:r>
          </a:p>
        </p:txBody>
      </p:sp>
      <p:sp>
        <p:nvSpPr>
          <p:cNvPr id="63" name="Content Placeholder 2">
            <a:extLst>
              <a:ext uri="{FF2B5EF4-FFF2-40B4-BE49-F238E27FC236}">
                <a16:creationId xmlns:a16="http://schemas.microsoft.com/office/drawing/2014/main" id="{FFF79B63-2D0A-9A47-BA27-0F35416ABDE7}"/>
              </a:ext>
            </a:extLst>
          </p:cNvPr>
          <p:cNvSpPr txBox="1">
            <a:spLocks/>
          </p:cNvSpPr>
          <p:nvPr/>
        </p:nvSpPr>
        <p:spPr>
          <a:xfrm>
            <a:off x="3912283" y="4508898"/>
            <a:ext cx="3884563" cy="1609330"/>
          </a:xfrm>
          <a:prstGeom prst="rect">
            <a:avLst/>
          </a:prstGeom>
          <a:solidFill>
            <a:schemeClr val="bg1"/>
          </a:solidFill>
          <a:ln>
            <a:solidFill>
              <a:schemeClr val="tx1"/>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indent="-171450" algn="l">
              <a:buFont typeface="Arial" panose="020B0604020202020204" pitchFamily="34" charset="0"/>
              <a:buChar char="•"/>
            </a:pPr>
            <a:r>
              <a:rPr lang="en-US" sz="2000" dirty="0"/>
              <a:t>1079 Companies to identify</a:t>
            </a:r>
          </a:p>
          <a:p>
            <a:pPr marL="171450" indent="-171450" algn="l">
              <a:buFont typeface="Arial" panose="020B0604020202020204" pitchFamily="34" charset="0"/>
              <a:buChar char="•"/>
            </a:pPr>
            <a:r>
              <a:rPr lang="en-US" sz="2000" dirty="0"/>
              <a:t>15% similarity algorithm.</a:t>
            </a:r>
          </a:p>
          <a:p>
            <a:pPr marL="171450" indent="-171450" algn="l">
              <a:buFont typeface="Arial" panose="020B0604020202020204" pitchFamily="34" charset="0"/>
              <a:buChar char="•"/>
            </a:pPr>
            <a:r>
              <a:rPr lang="en-US" sz="2000" dirty="0"/>
              <a:t>53% key-words</a:t>
            </a:r>
          </a:p>
          <a:p>
            <a:pPr marL="171450" indent="-171450" algn="l">
              <a:buFont typeface="Arial" panose="020B0604020202020204" pitchFamily="34" charset="0"/>
              <a:buChar char="•"/>
            </a:pPr>
            <a:r>
              <a:rPr lang="en-US" sz="2000" dirty="0"/>
              <a:t>32% unknown</a:t>
            </a:r>
          </a:p>
          <a:p>
            <a:pPr marL="171450" indent="-171450" algn="l">
              <a:buFont typeface="Arial" panose="020B0604020202020204" pitchFamily="34" charset="0"/>
              <a:buChar char="•"/>
            </a:pPr>
            <a:endParaRPr lang="en-US" sz="2000" dirty="0"/>
          </a:p>
        </p:txBody>
      </p:sp>
      <p:sp>
        <p:nvSpPr>
          <p:cNvPr id="68" name="Content Placeholder 2">
            <a:extLst>
              <a:ext uri="{FF2B5EF4-FFF2-40B4-BE49-F238E27FC236}">
                <a16:creationId xmlns:a16="http://schemas.microsoft.com/office/drawing/2014/main" id="{20A44163-E28D-B245-928E-BED7D44EA96D}"/>
              </a:ext>
            </a:extLst>
          </p:cNvPr>
          <p:cNvSpPr txBox="1">
            <a:spLocks/>
          </p:cNvSpPr>
          <p:nvPr/>
        </p:nvSpPr>
        <p:spPr>
          <a:xfrm>
            <a:off x="8460945" y="657204"/>
            <a:ext cx="2300260" cy="384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Characterized Dataset</a:t>
            </a:r>
          </a:p>
          <a:p>
            <a:pPr lvl="1"/>
            <a:endParaRPr lang="en-US" sz="1600" dirty="0"/>
          </a:p>
          <a:p>
            <a:pPr lvl="1"/>
            <a:endParaRPr lang="en-US" sz="1600" dirty="0"/>
          </a:p>
          <a:p>
            <a:endParaRPr lang="en-US" sz="1800" dirty="0"/>
          </a:p>
          <a:p>
            <a:endParaRPr lang="en-US" sz="1800" dirty="0"/>
          </a:p>
          <a:p>
            <a:endParaRPr lang="en-US" sz="1800" dirty="0"/>
          </a:p>
          <a:p>
            <a:endParaRPr lang="en-US" sz="1800" dirty="0"/>
          </a:p>
          <a:p>
            <a:pPr lvl="2"/>
            <a:endParaRPr lang="en-US" sz="1200" dirty="0"/>
          </a:p>
          <a:p>
            <a:pPr lvl="1"/>
            <a:endParaRPr lang="en-US" sz="1600" dirty="0"/>
          </a:p>
          <a:p>
            <a:endParaRPr lang="en-US" sz="1800" dirty="0"/>
          </a:p>
        </p:txBody>
      </p:sp>
      <p:grpSp>
        <p:nvGrpSpPr>
          <p:cNvPr id="3" name="Group 2">
            <a:extLst>
              <a:ext uri="{FF2B5EF4-FFF2-40B4-BE49-F238E27FC236}">
                <a16:creationId xmlns:a16="http://schemas.microsoft.com/office/drawing/2014/main" id="{5666645F-86B8-FE48-897C-F370D3D8E121}"/>
              </a:ext>
            </a:extLst>
          </p:cNvPr>
          <p:cNvGrpSpPr/>
          <p:nvPr/>
        </p:nvGrpSpPr>
        <p:grpSpPr>
          <a:xfrm>
            <a:off x="4308590" y="2732361"/>
            <a:ext cx="2568215" cy="1255748"/>
            <a:chOff x="3585422" y="4289708"/>
            <a:chExt cx="2122892" cy="977152"/>
          </a:xfrm>
        </p:grpSpPr>
        <p:pic>
          <p:nvPicPr>
            <p:cNvPr id="71" name="Picture 70">
              <a:extLst>
                <a:ext uri="{FF2B5EF4-FFF2-40B4-BE49-F238E27FC236}">
                  <a16:creationId xmlns:a16="http://schemas.microsoft.com/office/drawing/2014/main" id="{2F341850-05BC-084F-9EB1-8A98C72EEAA7}"/>
                </a:ext>
              </a:extLst>
            </p:cNvPr>
            <p:cNvPicPr>
              <a:picLocks noChangeAspect="1"/>
            </p:cNvPicPr>
            <p:nvPr/>
          </p:nvPicPr>
          <p:blipFill>
            <a:blip r:embed="rId5"/>
            <a:stretch>
              <a:fillRect/>
            </a:stretch>
          </p:blipFill>
          <p:spPr>
            <a:xfrm>
              <a:off x="3585422" y="4437430"/>
              <a:ext cx="2122892" cy="829430"/>
            </a:xfrm>
            <a:prstGeom prst="rect">
              <a:avLst/>
            </a:prstGeom>
          </p:spPr>
        </p:pic>
        <p:sp>
          <p:nvSpPr>
            <p:cNvPr id="73" name="Content Placeholder 2">
              <a:extLst>
                <a:ext uri="{FF2B5EF4-FFF2-40B4-BE49-F238E27FC236}">
                  <a16:creationId xmlns:a16="http://schemas.microsoft.com/office/drawing/2014/main" id="{2628E18D-8273-4647-A4FD-B4DC478C4B9B}"/>
                </a:ext>
              </a:extLst>
            </p:cNvPr>
            <p:cNvSpPr txBox="1">
              <a:spLocks/>
            </p:cNvSpPr>
            <p:nvPr/>
          </p:nvSpPr>
          <p:spPr>
            <a:xfrm>
              <a:off x="3585422" y="4289708"/>
              <a:ext cx="1953090" cy="2026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err="1"/>
                <a:t>Levenshtein</a:t>
              </a:r>
              <a:r>
                <a:rPr lang="en-US" sz="1400" b="1" dirty="0"/>
                <a:t> – distance only</a:t>
              </a:r>
              <a:endParaRPr lang="en-US" sz="1200" b="1" dirty="0"/>
            </a:p>
          </p:txBody>
        </p:sp>
        <p:sp>
          <p:nvSpPr>
            <p:cNvPr id="75" name="Donut 74">
              <a:extLst>
                <a:ext uri="{FF2B5EF4-FFF2-40B4-BE49-F238E27FC236}">
                  <a16:creationId xmlns:a16="http://schemas.microsoft.com/office/drawing/2014/main" id="{930BCB11-1D53-2245-B629-35B924A5A63C}"/>
                </a:ext>
              </a:extLst>
            </p:cNvPr>
            <p:cNvSpPr/>
            <p:nvPr/>
          </p:nvSpPr>
          <p:spPr>
            <a:xfrm>
              <a:off x="5220269" y="4721354"/>
              <a:ext cx="465609" cy="233551"/>
            </a:xfrm>
            <a:prstGeom prst="donut">
              <a:avLst>
                <a:gd name="adj" fmla="val 963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8" name="Donut 77">
            <a:extLst>
              <a:ext uri="{FF2B5EF4-FFF2-40B4-BE49-F238E27FC236}">
                <a16:creationId xmlns:a16="http://schemas.microsoft.com/office/drawing/2014/main" id="{6D31C749-3EE3-3E4E-900D-7792B5EB8A0A}"/>
              </a:ext>
            </a:extLst>
          </p:cNvPr>
          <p:cNvSpPr/>
          <p:nvPr/>
        </p:nvSpPr>
        <p:spPr>
          <a:xfrm>
            <a:off x="10890143" y="1494436"/>
            <a:ext cx="465609" cy="277256"/>
          </a:xfrm>
          <a:prstGeom prst="donut">
            <a:avLst>
              <a:gd name="adj" fmla="val 963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ight Arrow 36">
            <a:extLst>
              <a:ext uri="{FF2B5EF4-FFF2-40B4-BE49-F238E27FC236}">
                <a16:creationId xmlns:a16="http://schemas.microsoft.com/office/drawing/2014/main" id="{9E3F634B-D56C-6A4C-BEFF-D7B5271A98D8}"/>
              </a:ext>
            </a:extLst>
          </p:cNvPr>
          <p:cNvSpPr/>
          <p:nvPr/>
        </p:nvSpPr>
        <p:spPr>
          <a:xfrm>
            <a:off x="7274821" y="3222028"/>
            <a:ext cx="439095" cy="186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FD75B816-BC7E-FC4F-AAFA-2D5CF8496514}"/>
              </a:ext>
            </a:extLst>
          </p:cNvPr>
          <p:cNvSpPr txBox="1">
            <a:spLocks/>
          </p:cNvSpPr>
          <p:nvPr/>
        </p:nvSpPr>
        <p:spPr>
          <a:xfrm>
            <a:off x="7032358" y="3461584"/>
            <a:ext cx="1067611" cy="316198"/>
          </a:xfrm>
          <a:prstGeom prst="rect">
            <a:avLst/>
          </a:prstGeom>
          <a:solidFill>
            <a:schemeClr val="bg1"/>
          </a:solidFill>
          <a:ln>
            <a:solidFill>
              <a:srgbClr val="0070C0"/>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Key Words</a:t>
            </a:r>
          </a:p>
        </p:txBody>
      </p:sp>
      <p:sp>
        <p:nvSpPr>
          <p:cNvPr id="39" name="Content Placeholder 2">
            <a:extLst>
              <a:ext uri="{FF2B5EF4-FFF2-40B4-BE49-F238E27FC236}">
                <a16:creationId xmlns:a16="http://schemas.microsoft.com/office/drawing/2014/main" id="{C5D48CAA-C560-0140-9D89-AE91CAD459BE}"/>
              </a:ext>
            </a:extLst>
          </p:cNvPr>
          <p:cNvSpPr txBox="1">
            <a:spLocks/>
          </p:cNvSpPr>
          <p:nvPr/>
        </p:nvSpPr>
        <p:spPr>
          <a:xfrm>
            <a:off x="7041701" y="3823533"/>
            <a:ext cx="1067611" cy="316198"/>
          </a:xfrm>
          <a:prstGeom prst="rect">
            <a:avLst/>
          </a:prstGeom>
          <a:solidFill>
            <a:schemeClr val="bg1"/>
          </a:solidFill>
          <a:ln>
            <a:solidFill>
              <a:srgbClr val="0070C0"/>
            </a:solidFill>
          </a:ln>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1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REGEX</a:t>
            </a:r>
          </a:p>
        </p:txBody>
      </p:sp>
      <p:sp>
        <p:nvSpPr>
          <p:cNvPr id="4" name="Slide Number Placeholder 3">
            <a:extLst>
              <a:ext uri="{FF2B5EF4-FFF2-40B4-BE49-F238E27FC236}">
                <a16:creationId xmlns:a16="http://schemas.microsoft.com/office/drawing/2014/main" id="{882EE8A4-E297-7B4A-AC13-15C76F0F3CD0}"/>
              </a:ext>
            </a:extLst>
          </p:cNvPr>
          <p:cNvSpPr>
            <a:spLocks noGrp="1"/>
          </p:cNvSpPr>
          <p:nvPr>
            <p:ph type="sldNum" sz="quarter" idx="12"/>
          </p:nvPr>
        </p:nvSpPr>
        <p:spPr/>
        <p:txBody>
          <a:bodyPr/>
          <a:lstStyle/>
          <a:p>
            <a:fld id="{A4CD7737-34F1-429A-83DB-C8771D5BFC14}" type="slidenum">
              <a:rPr lang="en-US" smtClean="0"/>
              <a:t>48</a:t>
            </a:fld>
            <a:endParaRPr lang="en-US"/>
          </a:p>
        </p:txBody>
      </p:sp>
    </p:spTree>
    <p:extLst>
      <p:ext uri="{BB962C8B-B14F-4D97-AF65-F5344CB8AC3E}">
        <p14:creationId xmlns:p14="http://schemas.microsoft.com/office/powerpoint/2010/main" val="602601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600072" y="194621"/>
            <a:ext cx="10515600" cy="570575"/>
          </a:xfrm>
        </p:spPr>
        <p:txBody>
          <a:bodyPr>
            <a:noAutofit/>
          </a:bodyPr>
          <a:lstStyle/>
          <a:p>
            <a:r>
              <a:rPr lang="en-US" b="1" dirty="0"/>
              <a:t>Methodology – Feature Engineering Summary</a:t>
            </a:r>
          </a:p>
        </p:txBody>
      </p:sp>
      <p:sp>
        <p:nvSpPr>
          <p:cNvPr id="3" name="Content Placeholder 2">
            <a:extLst>
              <a:ext uri="{FF2B5EF4-FFF2-40B4-BE49-F238E27FC236}">
                <a16:creationId xmlns:a16="http://schemas.microsoft.com/office/drawing/2014/main" id="{2D368332-E01E-D849-A044-5203E9372C12}"/>
              </a:ext>
            </a:extLst>
          </p:cNvPr>
          <p:cNvSpPr>
            <a:spLocks noGrp="1"/>
          </p:cNvSpPr>
          <p:nvPr>
            <p:ph idx="1"/>
          </p:nvPr>
        </p:nvSpPr>
        <p:spPr>
          <a:xfrm>
            <a:off x="1060089" y="4785578"/>
            <a:ext cx="2933238" cy="1827756"/>
          </a:xfrm>
        </p:spPr>
        <p:txBody>
          <a:bodyPr>
            <a:normAutofit/>
          </a:bodyPr>
          <a:lstStyle/>
          <a:p>
            <a:pPr marL="0" indent="0">
              <a:buNone/>
            </a:pPr>
            <a:r>
              <a:rPr lang="en-US" dirty="0"/>
              <a:t>Final Model Set </a:t>
            </a:r>
          </a:p>
          <a:p>
            <a:r>
              <a:rPr lang="en-US" sz="2000" dirty="0"/>
              <a:t>11 Feature groups</a:t>
            </a:r>
          </a:p>
          <a:p>
            <a:r>
              <a:rPr lang="en-US" sz="2000" dirty="0"/>
              <a:t>61 Numeric features</a:t>
            </a:r>
          </a:p>
          <a:p>
            <a:r>
              <a:rPr lang="en-US" sz="2000" dirty="0"/>
              <a:t>7 Categorical features</a:t>
            </a:r>
          </a:p>
          <a:p>
            <a:endParaRPr lang="en-US" sz="2400" dirty="0"/>
          </a:p>
          <a:p>
            <a:pPr lvl="1"/>
            <a:endParaRPr lang="en-US" sz="2000" dirty="0"/>
          </a:p>
          <a:p>
            <a:endParaRPr lang="en-US" sz="2400" dirty="0"/>
          </a:p>
          <a:p>
            <a:endParaRPr lang="en-US" sz="2400" dirty="0"/>
          </a:p>
          <a:p>
            <a:endParaRPr lang="en-US" sz="2400" dirty="0"/>
          </a:p>
          <a:p>
            <a:endParaRPr lang="en-US" sz="2400" dirty="0"/>
          </a:p>
          <a:p>
            <a:pPr lvl="2"/>
            <a:endParaRPr lang="en-US" sz="1600" dirty="0"/>
          </a:p>
          <a:p>
            <a:pPr lvl="1"/>
            <a:endParaRPr lang="en-US" sz="2000" dirty="0"/>
          </a:p>
          <a:p>
            <a:endParaRPr lang="en-US" sz="2400" dirty="0"/>
          </a:p>
        </p:txBody>
      </p:sp>
      <p:pic>
        <p:nvPicPr>
          <p:cNvPr id="29" name="Picture 28">
            <a:extLst>
              <a:ext uri="{FF2B5EF4-FFF2-40B4-BE49-F238E27FC236}">
                <a16:creationId xmlns:a16="http://schemas.microsoft.com/office/drawing/2014/main" id="{51218B9D-F160-4A50-AA3A-DCE9A43BE0B6}"/>
              </a:ext>
            </a:extLst>
          </p:cNvPr>
          <p:cNvPicPr>
            <a:picLocks noChangeAspect="1"/>
          </p:cNvPicPr>
          <p:nvPr/>
        </p:nvPicPr>
        <p:blipFill>
          <a:blip r:embed="rId2"/>
          <a:stretch>
            <a:fillRect/>
          </a:stretch>
        </p:blipFill>
        <p:spPr>
          <a:xfrm>
            <a:off x="10134494" y="913190"/>
            <a:ext cx="1962357" cy="438399"/>
          </a:xfrm>
          <a:prstGeom prst="rect">
            <a:avLst/>
          </a:prstGeom>
          <a:ln w="19050">
            <a:solidFill>
              <a:srgbClr val="0070C0"/>
            </a:solidFill>
          </a:ln>
        </p:spPr>
      </p:pic>
      <p:pic>
        <p:nvPicPr>
          <p:cNvPr id="30" name="Picture 29">
            <a:extLst>
              <a:ext uri="{FF2B5EF4-FFF2-40B4-BE49-F238E27FC236}">
                <a16:creationId xmlns:a16="http://schemas.microsoft.com/office/drawing/2014/main" id="{AE05D6A5-71E4-4F16-B213-EEBD614F9A92}"/>
              </a:ext>
            </a:extLst>
          </p:cNvPr>
          <p:cNvPicPr>
            <a:picLocks noChangeAspect="1"/>
          </p:cNvPicPr>
          <p:nvPr/>
        </p:nvPicPr>
        <p:blipFill>
          <a:blip r:embed="rId3"/>
          <a:stretch>
            <a:fillRect/>
          </a:stretch>
        </p:blipFill>
        <p:spPr>
          <a:xfrm>
            <a:off x="10134494" y="1449425"/>
            <a:ext cx="1792311" cy="573123"/>
          </a:xfrm>
          <a:prstGeom prst="rect">
            <a:avLst/>
          </a:prstGeom>
          <a:ln w="19050">
            <a:solidFill>
              <a:srgbClr val="0070C0"/>
            </a:solidFill>
          </a:ln>
        </p:spPr>
      </p:pic>
      <p:pic>
        <p:nvPicPr>
          <p:cNvPr id="32" name="Picture 31">
            <a:extLst>
              <a:ext uri="{FF2B5EF4-FFF2-40B4-BE49-F238E27FC236}">
                <a16:creationId xmlns:a16="http://schemas.microsoft.com/office/drawing/2014/main" id="{622DAFF0-DFF6-46B6-B982-3EEE3040D569}"/>
              </a:ext>
            </a:extLst>
          </p:cNvPr>
          <p:cNvPicPr>
            <a:picLocks noChangeAspect="1"/>
          </p:cNvPicPr>
          <p:nvPr/>
        </p:nvPicPr>
        <p:blipFill>
          <a:blip r:embed="rId4"/>
          <a:stretch>
            <a:fillRect/>
          </a:stretch>
        </p:blipFill>
        <p:spPr>
          <a:xfrm>
            <a:off x="6031282" y="4024435"/>
            <a:ext cx="1676901" cy="791870"/>
          </a:xfrm>
          <a:prstGeom prst="rect">
            <a:avLst/>
          </a:prstGeom>
          <a:ln w="19050">
            <a:solidFill>
              <a:srgbClr val="0070C0"/>
            </a:solidFill>
          </a:ln>
        </p:spPr>
      </p:pic>
      <p:pic>
        <p:nvPicPr>
          <p:cNvPr id="41" name="Picture 40">
            <a:extLst>
              <a:ext uri="{FF2B5EF4-FFF2-40B4-BE49-F238E27FC236}">
                <a16:creationId xmlns:a16="http://schemas.microsoft.com/office/drawing/2014/main" id="{AFA673FD-53C0-44B7-822B-F05CE2972AD5}"/>
              </a:ext>
            </a:extLst>
          </p:cNvPr>
          <p:cNvPicPr>
            <a:picLocks noChangeAspect="1"/>
          </p:cNvPicPr>
          <p:nvPr/>
        </p:nvPicPr>
        <p:blipFill>
          <a:blip r:embed="rId5"/>
          <a:stretch>
            <a:fillRect/>
          </a:stretch>
        </p:blipFill>
        <p:spPr>
          <a:xfrm>
            <a:off x="6031283" y="2823180"/>
            <a:ext cx="1684182" cy="706941"/>
          </a:xfrm>
          <a:prstGeom prst="rect">
            <a:avLst/>
          </a:prstGeom>
          <a:ln w="19050">
            <a:solidFill>
              <a:srgbClr val="0070C0"/>
            </a:solidFill>
          </a:ln>
        </p:spPr>
      </p:pic>
      <p:pic>
        <p:nvPicPr>
          <p:cNvPr id="42" name="Picture 41">
            <a:extLst>
              <a:ext uri="{FF2B5EF4-FFF2-40B4-BE49-F238E27FC236}">
                <a16:creationId xmlns:a16="http://schemas.microsoft.com/office/drawing/2014/main" id="{AABC8608-C0ED-475F-841E-F37B0911E4BD}"/>
              </a:ext>
            </a:extLst>
          </p:cNvPr>
          <p:cNvPicPr>
            <a:picLocks noChangeAspect="1"/>
          </p:cNvPicPr>
          <p:nvPr/>
        </p:nvPicPr>
        <p:blipFill>
          <a:blip r:embed="rId6"/>
          <a:stretch>
            <a:fillRect/>
          </a:stretch>
        </p:blipFill>
        <p:spPr>
          <a:xfrm>
            <a:off x="6036164" y="863032"/>
            <a:ext cx="1674421" cy="1912147"/>
          </a:xfrm>
          <a:prstGeom prst="rect">
            <a:avLst/>
          </a:prstGeom>
          <a:ln w="19050">
            <a:solidFill>
              <a:srgbClr val="0070C0"/>
            </a:solidFill>
          </a:ln>
        </p:spPr>
      </p:pic>
      <p:sp>
        <p:nvSpPr>
          <p:cNvPr id="43" name="Oval 42">
            <a:extLst>
              <a:ext uri="{FF2B5EF4-FFF2-40B4-BE49-F238E27FC236}">
                <a16:creationId xmlns:a16="http://schemas.microsoft.com/office/drawing/2014/main" id="{3BE27BE4-A645-45C7-A1C9-3DD647915F02}"/>
              </a:ext>
            </a:extLst>
          </p:cNvPr>
          <p:cNvSpPr/>
          <p:nvPr/>
        </p:nvSpPr>
        <p:spPr>
          <a:xfrm>
            <a:off x="7562065" y="2533267"/>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A91310C-48EE-48AF-9CB0-B59B42DC5D0E}"/>
              </a:ext>
            </a:extLst>
          </p:cNvPr>
          <p:cNvSpPr/>
          <p:nvPr/>
        </p:nvSpPr>
        <p:spPr>
          <a:xfrm>
            <a:off x="7558710" y="3139169"/>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58386D6-0371-4A93-AD66-2039CA574749}"/>
              </a:ext>
            </a:extLst>
          </p:cNvPr>
          <p:cNvSpPr/>
          <p:nvPr/>
        </p:nvSpPr>
        <p:spPr>
          <a:xfrm>
            <a:off x="7558710" y="2992421"/>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8CFA081-9D48-4DC2-BA08-CF0142279E91}"/>
              </a:ext>
            </a:extLst>
          </p:cNvPr>
          <p:cNvSpPr/>
          <p:nvPr/>
        </p:nvSpPr>
        <p:spPr>
          <a:xfrm>
            <a:off x="11808333" y="1910181"/>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72FDBD0-A519-4288-8AC1-6B4A85F897D8}"/>
              </a:ext>
            </a:extLst>
          </p:cNvPr>
          <p:cNvSpPr/>
          <p:nvPr/>
        </p:nvSpPr>
        <p:spPr>
          <a:xfrm>
            <a:off x="7568374" y="4528594"/>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D1D3ADB-2519-4AB7-9FA4-901A8A240456}"/>
              </a:ext>
            </a:extLst>
          </p:cNvPr>
          <p:cNvSpPr/>
          <p:nvPr/>
        </p:nvSpPr>
        <p:spPr>
          <a:xfrm>
            <a:off x="7568374" y="4685127"/>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B5FB364-3733-44D9-81EA-C4E119FB0288}"/>
              </a:ext>
            </a:extLst>
          </p:cNvPr>
          <p:cNvSpPr/>
          <p:nvPr/>
        </p:nvSpPr>
        <p:spPr>
          <a:xfrm>
            <a:off x="11802720" y="1080840"/>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C605273-25D0-44FD-A00E-E850C62C46AF}"/>
              </a:ext>
            </a:extLst>
          </p:cNvPr>
          <p:cNvSpPr/>
          <p:nvPr/>
        </p:nvSpPr>
        <p:spPr>
          <a:xfrm>
            <a:off x="8301714" y="5847673"/>
            <a:ext cx="104503" cy="10309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69B5FD1B-3892-466A-AC70-B2D5E0EC8A10}"/>
              </a:ext>
            </a:extLst>
          </p:cNvPr>
          <p:cNvSpPr txBox="1">
            <a:spLocks/>
          </p:cNvSpPr>
          <p:nvPr/>
        </p:nvSpPr>
        <p:spPr>
          <a:xfrm>
            <a:off x="8406217" y="5758388"/>
            <a:ext cx="2300260" cy="384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Categorical features</a:t>
            </a:r>
          </a:p>
          <a:p>
            <a:pPr lvl="1"/>
            <a:endParaRPr lang="en-US" sz="1400" dirty="0"/>
          </a:p>
          <a:p>
            <a:pPr lvl="1"/>
            <a:endParaRPr lang="en-US" sz="1400" dirty="0"/>
          </a:p>
          <a:p>
            <a:endParaRPr lang="en-US" sz="1600" dirty="0"/>
          </a:p>
          <a:p>
            <a:endParaRPr lang="en-US" sz="1600" dirty="0"/>
          </a:p>
          <a:p>
            <a:endParaRPr lang="en-US" sz="1600" dirty="0"/>
          </a:p>
          <a:p>
            <a:endParaRPr lang="en-US" sz="1600" dirty="0"/>
          </a:p>
          <a:p>
            <a:pPr lvl="2"/>
            <a:endParaRPr lang="en-US" sz="1100" dirty="0"/>
          </a:p>
          <a:p>
            <a:pPr lvl="1"/>
            <a:endParaRPr lang="en-US" sz="1400" dirty="0"/>
          </a:p>
          <a:p>
            <a:endParaRPr lang="en-US" sz="1600" dirty="0"/>
          </a:p>
        </p:txBody>
      </p:sp>
      <p:sp>
        <p:nvSpPr>
          <p:cNvPr id="52" name="Content Placeholder 2">
            <a:extLst>
              <a:ext uri="{FF2B5EF4-FFF2-40B4-BE49-F238E27FC236}">
                <a16:creationId xmlns:a16="http://schemas.microsoft.com/office/drawing/2014/main" id="{6AEEAD83-B88C-400D-9CFD-029F7EB6C3A7}"/>
              </a:ext>
            </a:extLst>
          </p:cNvPr>
          <p:cNvSpPr txBox="1">
            <a:spLocks/>
          </p:cNvSpPr>
          <p:nvPr/>
        </p:nvSpPr>
        <p:spPr>
          <a:xfrm>
            <a:off x="6386810" y="453157"/>
            <a:ext cx="4966990" cy="384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Final feature groups for modeling</a:t>
            </a:r>
          </a:p>
          <a:p>
            <a:pPr lvl="2"/>
            <a:endParaRPr lang="en-US" sz="1200" dirty="0"/>
          </a:p>
          <a:p>
            <a:pPr lvl="1"/>
            <a:endParaRPr lang="en-US" sz="1600" dirty="0"/>
          </a:p>
          <a:p>
            <a:endParaRPr lang="en-US" sz="1800" dirty="0"/>
          </a:p>
        </p:txBody>
      </p:sp>
      <p:pic>
        <p:nvPicPr>
          <p:cNvPr id="53" name="Picture 52">
            <a:extLst>
              <a:ext uri="{FF2B5EF4-FFF2-40B4-BE49-F238E27FC236}">
                <a16:creationId xmlns:a16="http://schemas.microsoft.com/office/drawing/2014/main" id="{3D379747-06DD-4737-B669-677CDF329B4F}"/>
              </a:ext>
            </a:extLst>
          </p:cNvPr>
          <p:cNvPicPr>
            <a:picLocks noChangeAspect="1"/>
          </p:cNvPicPr>
          <p:nvPr/>
        </p:nvPicPr>
        <p:blipFill>
          <a:blip r:embed="rId7"/>
          <a:stretch>
            <a:fillRect/>
          </a:stretch>
        </p:blipFill>
        <p:spPr>
          <a:xfrm>
            <a:off x="6031283" y="3559902"/>
            <a:ext cx="1676901" cy="434752"/>
          </a:xfrm>
          <a:prstGeom prst="rect">
            <a:avLst/>
          </a:prstGeom>
          <a:ln w="19050">
            <a:solidFill>
              <a:srgbClr val="0070C0"/>
            </a:solidFill>
          </a:ln>
        </p:spPr>
      </p:pic>
      <p:pic>
        <p:nvPicPr>
          <p:cNvPr id="54" name="Picture 53">
            <a:extLst>
              <a:ext uri="{FF2B5EF4-FFF2-40B4-BE49-F238E27FC236}">
                <a16:creationId xmlns:a16="http://schemas.microsoft.com/office/drawing/2014/main" id="{4F5400DF-5A6D-420A-BACB-D8EC99402043}"/>
              </a:ext>
            </a:extLst>
          </p:cNvPr>
          <p:cNvPicPr>
            <a:picLocks noChangeAspect="1"/>
          </p:cNvPicPr>
          <p:nvPr/>
        </p:nvPicPr>
        <p:blipFill>
          <a:blip r:embed="rId8"/>
          <a:stretch>
            <a:fillRect/>
          </a:stretch>
        </p:blipFill>
        <p:spPr>
          <a:xfrm>
            <a:off x="6031282" y="4846086"/>
            <a:ext cx="1676901" cy="899530"/>
          </a:xfrm>
          <a:prstGeom prst="rect">
            <a:avLst/>
          </a:prstGeom>
          <a:ln w="19050">
            <a:solidFill>
              <a:srgbClr val="0070C0"/>
            </a:solidFill>
          </a:ln>
        </p:spPr>
      </p:pic>
      <p:pic>
        <p:nvPicPr>
          <p:cNvPr id="55" name="Picture 54">
            <a:extLst>
              <a:ext uri="{FF2B5EF4-FFF2-40B4-BE49-F238E27FC236}">
                <a16:creationId xmlns:a16="http://schemas.microsoft.com/office/drawing/2014/main" id="{76B5F9E7-1D96-411D-A70D-C42B9B969EFD}"/>
              </a:ext>
            </a:extLst>
          </p:cNvPr>
          <p:cNvPicPr>
            <a:picLocks noChangeAspect="1"/>
          </p:cNvPicPr>
          <p:nvPr/>
        </p:nvPicPr>
        <p:blipFill>
          <a:blip r:embed="rId9"/>
          <a:stretch>
            <a:fillRect/>
          </a:stretch>
        </p:blipFill>
        <p:spPr>
          <a:xfrm>
            <a:off x="6027641" y="5777528"/>
            <a:ext cx="1684182" cy="613444"/>
          </a:xfrm>
          <a:prstGeom prst="rect">
            <a:avLst/>
          </a:prstGeom>
          <a:ln w="19050">
            <a:solidFill>
              <a:srgbClr val="0070C0"/>
            </a:solidFill>
          </a:ln>
        </p:spPr>
      </p:pic>
      <p:pic>
        <p:nvPicPr>
          <p:cNvPr id="56" name="Picture 55">
            <a:extLst>
              <a:ext uri="{FF2B5EF4-FFF2-40B4-BE49-F238E27FC236}">
                <a16:creationId xmlns:a16="http://schemas.microsoft.com/office/drawing/2014/main" id="{0416A399-A532-4B31-915C-781B45BBC19B}"/>
              </a:ext>
            </a:extLst>
          </p:cNvPr>
          <p:cNvPicPr>
            <a:picLocks noChangeAspect="1"/>
          </p:cNvPicPr>
          <p:nvPr/>
        </p:nvPicPr>
        <p:blipFill>
          <a:blip r:embed="rId10"/>
          <a:stretch>
            <a:fillRect/>
          </a:stretch>
        </p:blipFill>
        <p:spPr>
          <a:xfrm>
            <a:off x="8181032" y="878520"/>
            <a:ext cx="1579292" cy="1526998"/>
          </a:xfrm>
          <a:prstGeom prst="rect">
            <a:avLst/>
          </a:prstGeom>
          <a:ln w="19050">
            <a:solidFill>
              <a:srgbClr val="0070C0"/>
            </a:solidFill>
          </a:ln>
        </p:spPr>
      </p:pic>
      <p:pic>
        <p:nvPicPr>
          <p:cNvPr id="57" name="Picture 56">
            <a:extLst>
              <a:ext uri="{FF2B5EF4-FFF2-40B4-BE49-F238E27FC236}">
                <a16:creationId xmlns:a16="http://schemas.microsoft.com/office/drawing/2014/main" id="{9F4617DA-57D8-40BA-B53B-C36B0F97E68F}"/>
              </a:ext>
            </a:extLst>
          </p:cNvPr>
          <p:cNvPicPr>
            <a:picLocks noChangeAspect="1"/>
          </p:cNvPicPr>
          <p:nvPr/>
        </p:nvPicPr>
        <p:blipFill>
          <a:blip r:embed="rId11"/>
          <a:stretch>
            <a:fillRect/>
          </a:stretch>
        </p:blipFill>
        <p:spPr>
          <a:xfrm>
            <a:off x="8181032" y="2446118"/>
            <a:ext cx="1721059" cy="1040414"/>
          </a:xfrm>
          <a:prstGeom prst="rect">
            <a:avLst/>
          </a:prstGeom>
          <a:ln w="19050">
            <a:solidFill>
              <a:srgbClr val="0070C0"/>
            </a:solidFill>
          </a:ln>
        </p:spPr>
      </p:pic>
      <p:pic>
        <p:nvPicPr>
          <p:cNvPr id="58" name="Picture 57">
            <a:extLst>
              <a:ext uri="{FF2B5EF4-FFF2-40B4-BE49-F238E27FC236}">
                <a16:creationId xmlns:a16="http://schemas.microsoft.com/office/drawing/2014/main" id="{256A1730-1841-49C8-B4F9-7CF036461A4F}"/>
              </a:ext>
            </a:extLst>
          </p:cNvPr>
          <p:cNvPicPr>
            <a:picLocks noChangeAspect="1"/>
          </p:cNvPicPr>
          <p:nvPr/>
        </p:nvPicPr>
        <p:blipFill>
          <a:blip r:embed="rId12"/>
          <a:stretch>
            <a:fillRect/>
          </a:stretch>
        </p:blipFill>
        <p:spPr>
          <a:xfrm>
            <a:off x="8181032" y="3539831"/>
            <a:ext cx="1929057" cy="2165059"/>
          </a:xfrm>
          <a:prstGeom prst="rect">
            <a:avLst/>
          </a:prstGeom>
          <a:ln w="19050">
            <a:solidFill>
              <a:srgbClr val="0070C0"/>
            </a:solidFill>
          </a:ln>
        </p:spPr>
      </p:pic>
      <p:pic>
        <p:nvPicPr>
          <p:cNvPr id="59" name="Picture 58">
            <a:extLst>
              <a:ext uri="{FF2B5EF4-FFF2-40B4-BE49-F238E27FC236}">
                <a16:creationId xmlns:a16="http://schemas.microsoft.com/office/drawing/2014/main" id="{D7DBB6F6-A338-48E7-A8AF-060E2F6F3AAD}"/>
              </a:ext>
            </a:extLst>
          </p:cNvPr>
          <p:cNvPicPr>
            <a:picLocks noChangeAspect="1"/>
          </p:cNvPicPr>
          <p:nvPr/>
        </p:nvPicPr>
        <p:blipFill>
          <a:blip r:embed="rId13"/>
          <a:stretch>
            <a:fillRect/>
          </a:stretch>
        </p:blipFill>
        <p:spPr>
          <a:xfrm>
            <a:off x="10134494" y="2107104"/>
            <a:ext cx="1318377" cy="502239"/>
          </a:xfrm>
          <a:prstGeom prst="rect">
            <a:avLst/>
          </a:prstGeom>
          <a:ln w="19050">
            <a:solidFill>
              <a:srgbClr val="0070C0"/>
            </a:solidFill>
          </a:ln>
        </p:spPr>
      </p:pic>
      <p:sp>
        <p:nvSpPr>
          <p:cNvPr id="4" name="Slide Number Placeholder 3">
            <a:extLst>
              <a:ext uri="{FF2B5EF4-FFF2-40B4-BE49-F238E27FC236}">
                <a16:creationId xmlns:a16="http://schemas.microsoft.com/office/drawing/2014/main" id="{6C427221-7D7A-4DAA-8956-8F2BC37FB9E8}"/>
              </a:ext>
            </a:extLst>
          </p:cNvPr>
          <p:cNvSpPr>
            <a:spLocks noGrp="1"/>
          </p:cNvSpPr>
          <p:nvPr>
            <p:ph type="sldNum" sz="quarter" idx="12"/>
          </p:nvPr>
        </p:nvSpPr>
        <p:spPr/>
        <p:txBody>
          <a:bodyPr/>
          <a:lstStyle/>
          <a:p>
            <a:fld id="{A4CD7737-34F1-429A-83DB-C8771D5BFC14}" type="slidenum">
              <a:rPr lang="en-US" smtClean="0"/>
              <a:t>49</a:t>
            </a:fld>
            <a:endParaRPr lang="en-US"/>
          </a:p>
        </p:txBody>
      </p:sp>
      <p:pic>
        <p:nvPicPr>
          <p:cNvPr id="27" name="Picture 26">
            <a:extLst>
              <a:ext uri="{FF2B5EF4-FFF2-40B4-BE49-F238E27FC236}">
                <a16:creationId xmlns:a16="http://schemas.microsoft.com/office/drawing/2014/main" id="{3794761F-C76C-B54E-A90C-91A7A9CE8C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328" y="1735824"/>
            <a:ext cx="3267076" cy="271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45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7375" y="451125"/>
            <a:ext cx="6822418" cy="830997"/>
          </a:xfrm>
        </p:spPr>
        <p:txBody>
          <a:bodyPr>
            <a:noAutofit/>
          </a:bodyPr>
          <a:lstStyle/>
          <a:p>
            <a:r>
              <a:rPr lang="en-US" b="1" dirty="0"/>
              <a:t>Who is a High Performer?</a:t>
            </a:r>
            <a:endParaRPr lang="en-US" dirty="0"/>
          </a:p>
        </p:txBody>
      </p:sp>
      <p:sp>
        <p:nvSpPr>
          <p:cNvPr id="5" name="TextBox 4">
            <a:extLst>
              <a:ext uri="{FF2B5EF4-FFF2-40B4-BE49-F238E27FC236}">
                <a16:creationId xmlns:a16="http://schemas.microsoft.com/office/drawing/2014/main" id="{32B5580C-90B9-445D-860D-0C0D91277267}"/>
              </a:ext>
            </a:extLst>
          </p:cNvPr>
          <p:cNvSpPr txBox="1"/>
          <p:nvPr/>
        </p:nvSpPr>
        <p:spPr>
          <a:xfrm>
            <a:off x="587375" y="1630937"/>
            <a:ext cx="9394825" cy="830997"/>
          </a:xfrm>
          <a:prstGeom prst="rect">
            <a:avLst/>
          </a:prstGeom>
          <a:noFill/>
        </p:spPr>
        <p:txBody>
          <a:bodyPr wrap="square" rtlCol="0">
            <a:spAutoFit/>
          </a:bodyPr>
          <a:lstStyle/>
          <a:p>
            <a:r>
              <a:rPr lang="en-US" sz="2400" dirty="0"/>
              <a:t>An employee who reaches the business expectations in 75% of the time</a:t>
            </a:r>
          </a:p>
          <a:p>
            <a:pPr marL="285750" indent="-285750">
              <a:buFont typeface="Arial" panose="020B0604020202020204" pitchFamily="34" charset="0"/>
              <a:buChar char="•"/>
            </a:pPr>
            <a:r>
              <a:rPr lang="en-US" sz="2400" dirty="0"/>
              <a:t>Business expectation is measured my monthly pay level reached</a:t>
            </a:r>
          </a:p>
        </p:txBody>
      </p:sp>
      <p:pic>
        <p:nvPicPr>
          <p:cNvPr id="4" name="Picture 3" descr="A screenshot of a video game&#10;&#10;Description automatically generated">
            <a:extLst>
              <a:ext uri="{FF2B5EF4-FFF2-40B4-BE49-F238E27FC236}">
                <a16:creationId xmlns:a16="http://schemas.microsoft.com/office/drawing/2014/main" id="{1F95A6F2-7EC2-4366-B1DC-7E6720FBE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840" y="2998633"/>
            <a:ext cx="7868360" cy="3164199"/>
          </a:xfrm>
          <a:prstGeom prst="rect">
            <a:avLst/>
          </a:prstGeom>
        </p:spPr>
      </p:pic>
      <p:sp>
        <p:nvSpPr>
          <p:cNvPr id="3" name="Slide Number Placeholder 2">
            <a:extLst>
              <a:ext uri="{FF2B5EF4-FFF2-40B4-BE49-F238E27FC236}">
                <a16:creationId xmlns:a16="http://schemas.microsoft.com/office/drawing/2014/main" id="{46CBC890-48BC-4B77-9A8A-A934B465032D}"/>
              </a:ext>
            </a:extLst>
          </p:cNvPr>
          <p:cNvSpPr>
            <a:spLocks noGrp="1"/>
          </p:cNvSpPr>
          <p:nvPr>
            <p:ph type="sldNum" sz="quarter" idx="12"/>
          </p:nvPr>
        </p:nvSpPr>
        <p:spPr/>
        <p:txBody>
          <a:bodyPr/>
          <a:lstStyle/>
          <a:p>
            <a:fld id="{A4CD7737-34F1-429A-83DB-C8771D5BFC14}" type="slidenum">
              <a:rPr lang="en-US" smtClean="0"/>
              <a:t>5</a:t>
            </a:fld>
            <a:endParaRPr lang="en-US" dirty="0"/>
          </a:p>
        </p:txBody>
      </p:sp>
      <p:sp>
        <p:nvSpPr>
          <p:cNvPr id="6" name="Rectangle 5">
            <a:extLst>
              <a:ext uri="{FF2B5EF4-FFF2-40B4-BE49-F238E27FC236}">
                <a16:creationId xmlns:a16="http://schemas.microsoft.com/office/drawing/2014/main" id="{D8CC8287-9BC8-1F40-BDDB-CD850CE6AAE5}"/>
              </a:ext>
            </a:extLst>
          </p:cNvPr>
          <p:cNvSpPr/>
          <p:nvPr/>
        </p:nvSpPr>
        <p:spPr>
          <a:xfrm>
            <a:off x="1622156" y="6356350"/>
            <a:ext cx="8947688" cy="369332"/>
          </a:xfrm>
          <a:prstGeom prst="rect">
            <a:avLst/>
          </a:prstGeom>
        </p:spPr>
        <p:txBody>
          <a:bodyPr wrap="square">
            <a:spAutoFit/>
          </a:bodyPr>
          <a:lstStyle/>
          <a:p>
            <a:r>
              <a:rPr lang="en-US" dirty="0"/>
              <a:t>For the purposes of this analysis our definition was simplified high performance definition</a:t>
            </a:r>
          </a:p>
        </p:txBody>
      </p:sp>
      <p:sp>
        <p:nvSpPr>
          <p:cNvPr id="7" name="TextBox 6">
            <a:extLst>
              <a:ext uri="{FF2B5EF4-FFF2-40B4-BE49-F238E27FC236}">
                <a16:creationId xmlns:a16="http://schemas.microsoft.com/office/drawing/2014/main" id="{F40569A2-B53F-5B47-B086-E2CDE60AD3AC}"/>
              </a:ext>
            </a:extLst>
          </p:cNvPr>
          <p:cNvSpPr txBox="1"/>
          <p:nvPr/>
        </p:nvSpPr>
        <p:spPr>
          <a:xfrm>
            <a:off x="5811865" y="2629301"/>
            <a:ext cx="2030278" cy="369332"/>
          </a:xfrm>
          <a:prstGeom prst="rect">
            <a:avLst/>
          </a:prstGeom>
          <a:noFill/>
        </p:spPr>
        <p:txBody>
          <a:bodyPr wrap="square" rtlCol="0">
            <a:spAutoFit/>
          </a:bodyPr>
          <a:lstStyle/>
          <a:p>
            <a:r>
              <a:rPr lang="en-US" dirty="0"/>
              <a:t>Example Employee</a:t>
            </a:r>
          </a:p>
        </p:txBody>
      </p:sp>
    </p:spTree>
    <p:extLst>
      <p:ext uri="{BB962C8B-B14F-4D97-AF65-F5344CB8AC3E}">
        <p14:creationId xmlns:p14="http://schemas.microsoft.com/office/powerpoint/2010/main" val="1385632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252B8971-123C-4A9E-ADA3-3536E3973073}"/>
              </a:ext>
            </a:extLst>
          </p:cNvPr>
          <p:cNvPicPr>
            <a:picLocks noChangeAspect="1"/>
          </p:cNvPicPr>
          <p:nvPr/>
        </p:nvPicPr>
        <p:blipFill rotWithShape="1">
          <a:blip r:embed="rId3">
            <a:extLst>
              <a:ext uri="{28A0092B-C50C-407E-A947-70E740481C1C}">
                <a14:useLocalDpi xmlns:a14="http://schemas.microsoft.com/office/drawing/2010/main" val="0"/>
              </a:ext>
            </a:extLst>
          </a:blip>
          <a:srcRect b="3234"/>
          <a:stretch/>
        </p:blipFill>
        <p:spPr>
          <a:xfrm>
            <a:off x="719156" y="1087291"/>
            <a:ext cx="10364282" cy="4067640"/>
          </a:xfrm>
          <a:prstGeom prst="rect">
            <a:avLst/>
          </a:prstGeom>
        </p:spPr>
      </p:pic>
      <p:sp>
        <p:nvSpPr>
          <p:cNvPr id="6" name="TextBox 5">
            <a:extLst>
              <a:ext uri="{FF2B5EF4-FFF2-40B4-BE49-F238E27FC236}">
                <a16:creationId xmlns:a16="http://schemas.microsoft.com/office/drawing/2014/main" id="{81560A12-438F-F444-BD7C-9244D164ABD5}"/>
              </a:ext>
            </a:extLst>
          </p:cNvPr>
          <p:cNvSpPr txBox="1"/>
          <p:nvPr/>
        </p:nvSpPr>
        <p:spPr>
          <a:xfrm>
            <a:off x="514350" y="388620"/>
            <a:ext cx="1072730" cy="369332"/>
          </a:xfrm>
          <a:prstGeom prst="rect">
            <a:avLst/>
          </a:prstGeom>
          <a:noFill/>
        </p:spPr>
        <p:txBody>
          <a:bodyPr wrap="none" rtlCol="0">
            <a:spAutoFit/>
          </a:bodyPr>
          <a:lstStyle/>
          <a:p>
            <a:r>
              <a:rPr lang="en-US" altLang="zh-CN" dirty="0"/>
              <a:t>Appendix</a:t>
            </a:r>
            <a:endParaRPr lang="en-US" dirty="0"/>
          </a:p>
        </p:txBody>
      </p:sp>
      <p:sp>
        <p:nvSpPr>
          <p:cNvPr id="2" name="Slide Number Placeholder 1">
            <a:extLst>
              <a:ext uri="{FF2B5EF4-FFF2-40B4-BE49-F238E27FC236}">
                <a16:creationId xmlns:a16="http://schemas.microsoft.com/office/drawing/2014/main" id="{4B0376F4-919F-BA44-B2AB-62CECD6C9592}"/>
              </a:ext>
            </a:extLst>
          </p:cNvPr>
          <p:cNvSpPr>
            <a:spLocks noGrp="1"/>
          </p:cNvSpPr>
          <p:nvPr>
            <p:ph type="sldNum" sz="quarter" idx="12"/>
          </p:nvPr>
        </p:nvSpPr>
        <p:spPr/>
        <p:txBody>
          <a:bodyPr/>
          <a:lstStyle/>
          <a:p>
            <a:fld id="{A4CD7737-34F1-429A-83DB-C8771D5BFC14}" type="slidenum">
              <a:rPr lang="en-US" smtClean="0"/>
              <a:t>50</a:t>
            </a:fld>
            <a:endParaRPr lang="en-US"/>
          </a:p>
        </p:txBody>
      </p:sp>
    </p:spTree>
    <p:extLst>
      <p:ext uri="{BB962C8B-B14F-4D97-AF65-F5344CB8AC3E}">
        <p14:creationId xmlns:p14="http://schemas.microsoft.com/office/powerpoint/2010/main" val="3383092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268FD00-DA3A-4FB6-8626-A3F948984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148" y="989154"/>
            <a:ext cx="7948671" cy="4719672"/>
          </a:xfrm>
          <a:prstGeom prst="rect">
            <a:avLst/>
          </a:prstGeom>
        </p:spPr>
      </p:pic>
      <p:sp>
        <p:nvSpPr>
          <p:cNvPr id="17" name="TextBox 16">
            <a:extLst>
              <a:ext uri="{FF2B5EF4-FFF2-40B4-BE49-F238E27FC236}">
                <a16:creationId xmlns:a16="http://schemas.microsoft.com/office/drawing/2014/main" id="{86E8D092-3B45-B14B-AE09-56DB73C3B24C}"/>
              </a:ext>
            </a:extLst>
          </p:cNvPr>
          <p:cNvSpPr txBox="1"/>
          <p:nvPr/>
        </p:nvSpPr>
        <p:spPr>
          <a:xfrm>
            <a:off x="514350" y="388620"/>
            <a:ext cx="1072730" cy="369332"/>
          </a:xfrm>
          <a:prstGeom prst="rect">
            <a:avLst/>
          </a:prstGeom>
          <a:noFill/>
        </p:spPr>
        <p:txBody>
          <a:bodyPr wrap="none" rtlCol="0">
            <a:spAutoFit/>
          </a:bodyPr>
          <a:lstStyle/>
          <a:p>
            <a:r>
              <a:rPr lang="en-US" altLang="zh-CN" dirty="0"/>
              <a:t>Appendix</a:t>
            </a:r>
            <a:endParaRPr lang="en-US" dirty="0"/>
          </a:p>
        </p:txBody>
      </p:sp>
      <p:sp>
        <p:nvSpPr>
          <p:cNvPr id="2" name="Slide Number Placeholder 1">
            <a:extLst>
              <a:ext uri="{FF2B5EF4-FFF2-40B4-BE49-F238E27FC236}">
                <a16:creationId xmlns:a16="http://schemas.microsoft.com/office/drawing/2014/main" id="{A8B608C3-B309-D94E-9920-52AE449A5328}"/>
              </a:ext>
            </a:extLst>
          </p:cNvPr>
          <p:cNvSpPr>
            <a:spLocks noGrp="1"/>
          </p:cNvSpPr>
          <p:nvPr>
            <p:ph type="sldNum" sz="quarter" idx="12"/>
          </p:nvPr>
        </p:nvSpPr>
        <p:spPr/>
        <p:txBody>
          <a:bodyPr/>
          <a:lstStyle/>
          <a:p>
            <a:fld id="{A4CD7737-34F1-429A-83DB-C8771D5BFC14}" type="slidenum">
              <a:rPr lang="en-US" smtClean="0"/>
              <a:t>51</a:t>
            </a:fld>
            <a:endParaRPr lang="en-US"/>
          </a:p>
        </p:txBody>
      </p:sp>
    </p:spTree>
    <p:extLst>
      <p:ext uri="{BB962C8B-B14F-4D97-AF65-F5344CB8AC3E}">
        <p14:creationId xmlns:p14="http://schemas.microsoft.com/office/powerpoint/2010/main" val="37736930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7EA33-1C90-434B-93CD-88D17A14F4E0}"/>
              </a:ext>
            </a:extLst>
          </p:cNvPr>
          <p:cNvSpPr>
            <a:spLocks noGrp="1"/>
          </p:cNvSpPr>
          <p:nvPr>
            <p:ph type="sldNum" sz="quarter" idx="12"/>
          </p:nvPr>
        </p:nvSpPr>
        <p:spPr/>
        <p:txBody>
          <a:bodyPr/>
          <a:lstStyle/>
          <a:p>
            <a:fld id="{A4CD7737-34F1-429A-83DB-C8771D5BFC14}" type="slidenum">
              <a:rPr lang="en-US" smtClean="0"/>
              <a:t>52</a:t>
            </a:fld>
            <a:endParaRPr lang="en-US"/>
          </a:p>
        </p:txBody>
      </p:sp>
      <p:pic>
        <p:nvPicPr>
          <p:cNvPr id="7" name="Picture 6" descr="A screenshot of a social media post&#10;&#10;Description automatically generated">
            <a:extLst>
              <a:ext uri="{FF2B5EF4-FFF2-40B4-BE49-F238E27FC236}">
                <a16:creationId xmlns:a16="http://schemas.microsoft.com/office/drawing/2014/main" id="{1C4C98DF-99F1-4675-A539-2CCB71875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95" y="1"/>
            <a:ext cx="11028947" cy="6590714"/>
          </a:xfrm>
          <a:prstGeom prst="rect">
            <a:avLst/>
          </a:prstGeom>
        </p:spPr>
      </p:pic>
    </p:spTree>
    <p:extLst>
      <p:ext uri="{BB962C8B-B14F-4D97-AF65-F5344CB8AC3E}">
        <p14:creationId xmlns:p14="http://schemas.microsoft.com/office/powerpoint/2010/main" val="3266162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7EA33-1C90-434B-93CD-88D17A14F4E0}"/>
              </a:ext>
            </a:extLst>
          </p:cNvPr>
          <p:cNvSpPr>
            <a:spLocks noGrp="1"/>
          </p:cNvSpPr>
          <p:nvPr>
            <p:ph type="sldNum" sz="quarter" idx="12"/>
          </p:nvPr>
        </p:nvSpPr>
        <p:spPr/>
        <p:txBody>
          <a:bodyPr/>
          <a:lstStyle/>
          <a:p>
            <a:fld id="{A4CD7737-34F1-429A-83DB-C8771D5BFC14}" type="slidenum">
              <a:rPr lang="en-US" smtClean="0"/>
              <a:t>53</a:t>
            </a:fld>
            <a:endParaRPr lang="en-US"/>
          </a:p>
        </p:txBody>
      </p:sp>
      <p:pic>
        <p:nvPicPr>
          <p:cNvPr id="5" name="Picture 4" descr="A screenshot of a social media post&#10;&#10;Description automatically generated">
            <a:extLst>
              <a:ext uri="{FF2B5EF4-FFF2-40B4-BE49-F238E27FC236}">
                <a16:creationId xmlns:a16="http://schemas.microsoft.com/office/drawing/2014/main" id="{0C8DB298-0F04-4CCA-902D-20DA2D523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754" y="0"/>
            <a:ext cx="11650492" cy="6858000"/>
          </a:xfrm>
          <a:prstGeom prst="rect">
            <a:avLst/>
          </a:prstGeom>
        </p:spPr>
      </p:pic>
    </p:spTree>
    <p:extLst>
      <p:ext uri="{BB962C8B-B14F-4D97-AF65-F5344CB8AC3E}">
        <p14:creationId xmlns:p14="http://schemas.microsoft.com/office/powerpoint/2010/main" val="4155776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7EA33-1C90-434B-93CD-88D17A14F4E0}"/>
              </a:ext>
            </a:extLst>
          </p:cNvPr>
          <p:cNvSpPr>
            <a:spLocks noGrp="1"/>
          </p:cNvSpPr>
          <p:nvPr>
            <p:ph type="sldNum" sz="quarter" idx="12"/>
          </p:nvPr>
        </p:nvSpPr>
        <p:spPr/>
        <p:txBody>
          <a:bodyPr/>
          <a:lstStyle/>
          <a:p>
            <a:fld id="{A4CD7737-34F1-429A-83DB-C8771D5BFC14}" type="slidenum">
              <a:rPr lang="en-US" smtClean="0"/>
              <a:t>54</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318AFDAF-74C3-40B1-BB7C-EFFCA283E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01" y="0"/>
            <a:ext cx="11431397" cy="6858000"/>
          </a:xfrm>
          <a:prstGeom prst="rect">
            <a:avLst/>
          </a:prstGeom>
        </p:spPr>
      </p:pic>
    </p:spTree>
    <p:extLst>
      <p:ext uri="{BB962C8B-B14F-4D97-AF65-F5344CB8AC3E}">
        <p14:creationId xmlns:p14="http://schemas.microsoft.com/office/powerpoint/2010/main" val="2212172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7EA33-1C90-434B-93CD-88D17A14F4E0}"/>
              </a:ext>
            </a:extLst>
          </p:cNvPr>
          <p:cNvSpPr>
            <a:spLocks noGrp="1"/>
          </p:cNvSpPr>
          <p:nvPr>
            <p:ph type="sldNum" sz="quarter" idx="12"/>
          </p:nvPr>
        </p:nvSpPr>
        <p:spPr/>
        <p:txBody>
          <a:bodyPr/>
          <a:lstStyle/>
          <a:p>
            <a:fld id="{A4CD7737-34F1-429A-83DB-C8771D5BFC14}" type="slidenum">
              <a:rPr lang="en-US" smtClean="0"/>
              <a:t>55</a:t>
            </a:fld>
            <a:endParaRPr lang="en-US"/>
          </a:p>
        </p:txBody>
      </p:sp>
      <p:pic>
        <p:nvPicPr>
          <p:cNvPr id="4" name="Picture 3" descr="A screenshot of a cell phone&#10;&#10;Description automatically generated">
            <a:extLst>
              <a:ext uri="{FF2B5EF4-FFF2-40B4-BE49-F238E27FC236}">
                <a16:creationId xmlns:a16="http://schemas.microsoft.com/office/drawing/2014/main" id="{58047A4C-C477-4A18-AB67-DFE18D471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99" y="0"/>
            <a:ext cx="11574201" cy="6858000"/>
          </a:xfrm>
          <a:prstGeom prst="rect">
            <a:avLst/>
          </a:prstGeom>
        </p:spPr>
      </p:pic>
      <p:sp>
        <p:nvSpPr>
          <p:cNvPr id="2" name="Rectangle 1">
            <a:hlinkClick r:id="rId3" action="ppaction://hlinksldjump"/>
            <a:extLst>
              <a:ext uri="{FF2B5EF4-FFF2-40B4-BE49-F238E27FC236}">
                <a16:creationId xmlns:a16="http://schemas.microsoft.com/office/drawing/2014/main" id="{C15C4015-AEC5-4CB7-9882-D273702E21BA}"/>
              </a:ext>
            </a:extLst>
          </p:cNvPr>
          <p:cNvSpPr/>
          <p:nvPr/>
        </p:nvSpPr>
        <p:spPr>
          <a:xfrm>
            <a:off x="10831605" y="6152309"/>
            <a:ext cx="298824" cy="272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358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9795" y="439247"/>
            <a:ext cx="6185385" cy="800595"/>
          </a:xfrm>
        </p:spPr>
        <p:txBody>
          <a:bodyPr>
            <a:normAutofit/>
          </a:bodyPr>
          <a:lstStyle/>
          <a:p>
            <a:r>
              <a:rPr lang="en-US" b="1" dirty="0"/>
              <a:t>Data &amp; Resume Filtering </a:t>
            </a:r>
            <a:endParaRPr lang="en-US" sz="3600" b="1" dirty="0"/>
          </a:p>
        </p:txBody>
      </p:sp>
      <p:pic>
        <p:nvPicPr>
          <p:cNvPr id="4" name="Picture 3" descr="A screenshot of a cell phone&#10;&#10;Description automatically generated">
            <a:extLst>
              <a:ext uri="{FF2B5EF4-FFF2-40B4-BE49-F238E27FC236}">
                <a16:creationId xmlns:a16="http://schemas.microsoft.com/office/drawing/2014/main" id="{71D00C03-1D0D-4834-A6EF-75FDF286B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4297" y="1243472"/>
            <a:ext cx="7373596" cy="5327463"/>
          </a:xfrm>
          <a:prstGeom prst="rect">
            <a:avLst/>
          </a:prstGeom>
        </p:spPr>
      </p:pic>
      <p:sp>
        <p:nvSpPr>
          <p:cNvPr id="7" name="TextBox 6">
            <a:extLst>
              <a:ext uri="{FF2B5EF4-FFF2-40B4-BE49-F238E27FC236}">
                <a16:creationId xmlns:a16="http://schemas.microsoft.com/office/drawing/2014/main" id="{718CFAAF-5AAB-45F2-9CF9-82A35C951C0D}"/>
              </a:ext>
            </a:extLst>
          </p:cNvPr>
          <p:cNvSpPr txBox="1"/>
          <p:nvPr/>
        </p:nvSpPr>
        <p:spPr>
          <a:xfrm>
            <a:off x="738554" y="1404363"/>
            <a:ext cx="5357446" cy="4893647"/>
          </a:xfrm>
          <a:prstGeom prst="rect">
            <a:avLst/>
          </a:prstGeom>
          <a:noFill/>
        </p:spPr>
        <p:txBody>
          <a:bodyPr wrap="square" rtlCol="0">
            <a:spAutoFit/>
          </a:bodyPr>
          <a:lstStyle/>
          <a:p>
            <a:r>
              <a:rPr lang="en-US" sz="2400" b="1" u="sng" dirty="0"/>
              <a:t>Considerations</a:t>
            </a:r>
          </a:p>
          <a:p>
            <a:pPr marL="285750" indent="-285750">
              <a:buFont typeface="Arial" panose="020B0604020202020204" pitchFamily="34" charset="0"/>
              <a:buChar char="•"/>
            </a:pPr>
            <a:r>
              <a:rPr lang="en-US" sz="2400" dirty="0"/>
              <a:t>Main source of applicant traits is the resume</a:t>
            </a:r>
          </a:p>
          <a:p>
            <a:pPr marL="285750" indent="-285750">
              <a:buFont typeface="Arial" panose="020B0604020202020204" pitchFamily="34" charset="0"/>
              <a:buChar char="•"/>
            </a:pPr>
            <a:r>
              <a:rPr lang="en-US" sz="2400" dirty="0"/>
              <a:t>In order to measure performance we needed employees that:</a:t>
            </a:r>
          </a:p>
          <a:p>
            <a:pPr marL="742950" lvl="1" indent="-285750">
              <a:buFont typeface="Arial" panose="020B0604020202020204" pitchFamily="34" charset="0"/>
              <a:buChar char="•"/>
            </a:pPr>
            <a:r>
              <a:rPr lang="en-US" sz="2400" dirty="0"/>
              <a:t>Had worked at least 3 months in the company </a:t>
            </a:r>
            <a:br>
              <a:rPr lang="en-US" sz="2400" dirty="0"/>
            </a:br>
            <a:r>
              <a:rPr lang="en-US" sz="2400" dirty="0"/>
              <a:t>(The first two months are considered part of the boarding process)</a:t>
            </a:r>
          </a:p>
          <a:p>
            <a:pPr marL="742950" lvl="1" indent="-285750">
              <a:buFont typeface="Arial" panose="020B0604020202020204" pitchFamily="34" charset="0"/>
              <a:buChar char="•"/>
            </a:pPr>
            <a:r>
              <a:rPr lang="en-US" sz="2400" dirty="0"/>
              <a:t>Feb 2020 was the last month with “normal” performance, unaffected by COVID-19 Pandemic</a:t>
            </a:r>
          </a:p>
        </p:txBody>
      </p:sp>
      <p:sp>
        <p:nvSpPr>
          <p:cNvPr id="3" name="Slide Number Placeholder 2">
            <a:extLst>
              <a:ext uri="{FF2B5EF4-FFF2-40B4-BE49-F238E27FC236}">
                <a16:creationId xmlns:a16="http://schemas.microsoft.com/office/drawing/2014/main" id="{0BB4894E-253B-4D16-91DD-9AB3BE38087A}"/>
              </a:ext>
            </a:extLst>
          </p:cNvPr>
          <p:cNvSpPr>
            <a:spLocks noGrp="1"/>
          </p:cNvSpPr>
          <p:nvPr>
            <p:ph type="sldNum" sz="quarter" idx="12"/>
          </p:nvPr>
        </p:nvSpPr>
        <p:spPr/>
        <p:txBody>
          <a:bodyPr/>
          <a:lstStyle/>
          <a:p>
            <a:fld id="{A4CD7737-34F1-429A-83DB-C8771D5BFC14}" type="slidenum">
              <a:rPr lang="en-US" smtClean="0"/>
              <a:t>6</a:t>
            </a:fld>
            <a:endParaRPr lang="en-US"/>
          </a:p>
        </p:txBody>
      </p:sp>
    </p:spTree>
    <p:extLst>
      <p:ext uri="{BB962C8B-B14F-4D97-AF65-F5344CB8AC3E}">
        <p14:creationId xmlns:p14="http://schemas.microsoft.com/office/powerpoint/2010/main" val="964293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B5580C-90B9-445D-860D-0C0D91277267}"/>
              </a:ext>
            </a:extLst>
          </p:cNvPr>
          <p:cNvSpPr txBox="1"/>
          <p:nvPr/>
        </p:nvSpPr>
        <p:spPr>
          <a:xfrm>
            <a:off x="587375" y="2013228"/>
            <a:ext cx="11580767" cy="2831544"/>
          </a:xfrm>
          <a:prstGeom prst="rect">
            <a:avLst/>
          </a:prstGeom>
          <a:noFill/>
        </p:spPr>
        <p:txBody>
          <a:bodyPr wrap="square" rtlCol="0">
            <a:spAutoFit/>
          </a:bodyPr>
          <a:lstStyle/>
          <a:p>
            <a:pPr marL="285750" indent="-285750">
              <a:buFont typeface="Arial" panose="020B0604020202020204" pitchFamily="34" charset="0"/>
              <a:buChar char="•"/>
            </a:pPr>
            <a:r>
              <a:rPr lang="en-US" sz="3200" dirty="0"/>
              <a:t>Manual extraction: features engineered from manual extracted resume template</a:t>
            </a:r>
            <a:br>
              <a:rPr lang="en-US" sz="3200" dirty="0"/>
            </a:br>
            <a:endParaRPr lang="en-US" sz="3200" dirty="0"/>
          </a:p>
          <a:p>
            <a:pPr marL="285750" indent="-285750">
              <a:buFont typeface="Arial" panose="020B0604020202020204" pitchFamily="34" charset="0"/>
              <a:buChar char="•"/>
            </a:pPr>
            <a:r>
              <a:rPr lang="en-US" sz="3200" dirty="0"/>
              <a:t>Automatic extraction: features engineered from the resume corpus directly</a:t>
            </a:r>
            <a:endParaRPr lang="en-US" sz="2800" dirty="0"/>
          </a:p>
          <a:p>
            <a:endParaRPr lang="en-US" dirty="0"/>
          </a:p>
        </p:txBody>
      </p:sp>
      <p:sp>
        <p:nvSpPr>
          <p:cNvPr id="2" name="Slide Number Placeholder 1">
            <a:extLst>
              <a:ext uri="{FF2B5EF4-FFF2-40B4-BE49-F238E27FC236}">
                <a16:creationId xmlns:a16="http://schemas.microsoft.com/office/drawing/2014/main" id="{A3FC1808-491F-4118-AB23-09927B3D86D2}"/>
              </a:ext>
            </a:extLst>
          </p:cNvPr>
          <p:cNvSpPr>
            <a:spLocks noGrp="1"/>
          </p:cNvSpPr>
          <p:nvPr>
            <p:ph type="sldNum" sz="quarter" idx="12"/>
          </p:nvPr>
        </p:nvSpPr>
        <p:spPr/>
        <p:txBody>
          <a:bodyPr/>
          <a:lstStyle/>
          <a:p>
            <a:fld id="{A4CD7737-34F1-429A-83DB-C8771D5BFC14}" type="slidenum">
              <a:rPr lang="en-US" smtClean="0"/>
              <a:t>7</a:t>
            </a:fld>
            <a:endParaRPr lang="en-US"/>
          </a:p>
        </p:txBody>
      </p:sp>
      <p:sp>
        <p:nvSpPr>
          <p:cNvPr id="4" name="Title 1">
            <a:extLst>
              <a:ext uri="{FF2B5EF4-FFF2-40B4-BE49-F238E27FC236}">
                <a16:creationId xmlns:a16="http://schemas.microsoft.com/office/drawing/2014/main" id="{6C61D2ED-1860-E64E-A990-6C7FE269DDC0}"/>
              </a:ext>
            </a:extLst>
          </p:cNvPr>
          <p:cNvSpPr>
            <a:spLocks noGrp="1"/>
          </p:cNvSpPr>
          <p:nvPr>
            <p:ph type="title"/>
          </p:nvPr>
        </p:nvSpPr>
        <p:spPr>
          <a:xfrm>
            <a:off x="587375" y="518709"/>
            <a:ext cx="6836313" cy="678269"/>
          </a:xfrm>
        </p:spPr>
        <p:txBody>
          <a:bodyPr>
            <a:noAutofit/>
          </a:bodyPr>
          <a:lstStyle/>
          <a:p>
            <a:r>
              <a:rPr lang="en-US" b="1" dirty="0"/>
              <a:t>Internal Definitions</a:t>
            </a:r>
            <a:endParaRPr lang="en-US" dirty="0"/>
          </a:p>
        </p:txBody>
      </p:sp>
    </p:spTree>
    <p:extLst>
      <p:ext uri="{BB962C8B-B14F-4D97-AF65-F5344CB8AC3E}">
        <p14:creationId xmlns:p14="http://schemas.microsoft.com/office/powerpoint/2010/main" val="332834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CD24-3225-4147-9984-DFA0F905DAFA}"/>
              </a:ext>
            </a:extLst>
          </p:cNvPr>
          <p:cNvSpPr>
            <a:spLocks noGrp="1"/>
          </p:cNvSpPr>
          <p:nvPr>
            <p:ph type="title"/>
          </p:nvPr>
        </p:nvSpPr>
        <p:spPr>
          <a:xfrm>
            <a:off x="587375" y="457275"/>
            <a:ext cx="3560476" cy="753991"/>
          </a:xfrm>
        </p:spPr>
        <p:txBody>
          <a:bodyPr>
            <a:normAutofit/>
          </a:bodyPr>
          <a:lstStyle/>
          <a:p>
            <a:r>
              <a:rPr lang="en-US" b="1" dirty="0"/>
              <a:t>Methodology</a:t>
            </a:r>
            <a:endParaRPr lang="en-US" dirty="0"/>
          </a:p>
        </p:txBody>
      </p:sp>
      <p:sp>
        <p:nvSpPr>
          <p:cNvPr id="3" name="Rectangle 2" descr="dff">
            <a:extLst>
              <a:ext uri="{FF2B5EF4-FFF2-40B4-BE49-F238E27FC236}">
                <a16:creationId xmlns:a16="http://schemas.microsoft.com/office/drawing/2014/main" id="{E39941EC-2496-4DAC-9874-7D93E08E3D7B}"/>
              </a:ext>
            </a:extLst>
          </p:cNvPr>
          <p:cNvSpPr/>
          <p:nvPr/>
        </p:nvSpPr>
        <p:spPr>
          <a:xfrm>
            <a:off x="797603" y="1429714"/>
            <a:ext cx="1457499" cy="8091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Resume Filtering</a:t>
            </a:r>
          </a:p>
        </p:txBody>
      </p:sp>
      <p:sp>
        <p:nvSpPr>
          <p:cNvPr id="8" name="Rectangle 7" descr="dff">
            <a:extLst>
              <a:ext uri="{FF2B5EF4-FFF2-40B4-BE49-F238E27FC236}">
                <a16:creationId xmlns:a16="http://schemas.microsoft.com/office/drawing/2014/main" id="{49E1B97F-FF60-410D-ADA6-E72D5B9D7A8E}"/>
              </a:ext>
            </a:extLst>
          </p:cNvPr>
          <p:cNvSpPr/>
          <p:nvPr/>
        </p:nvSpPr>
        <p:spPr>
          <a:xfrm>
            <a:off x="744956" y="3100736"/>
            <a:ext cx="1562794" cy="85656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Corpus Retrieval</a:t>
            </a:r>
          </a:p>
        </p:txBody>
      </p:sp>
      <p:cxnSp>
        <p:nvCxnSpPr>
          <p:cNvPr id="10" name="Straight Arrow Connector 9">
            <a:extLst>
              <a:ext uri="{FF2B5EF4-FFF2-40B4-BE49-F238E27FC236}">
                <a16:creationId xmlns:a16="http://schemas.microsoft.com/office/drawing/2014/main" id="{5A5C4709-0A13-4AD2-A350-E75B4A23155E}"/>
              </a:ext>
            </a:extLst>
          </p:cNvPr>
          <p:cNvCxnSpPr>
            <a:cxnSpLocks/>
            <a:stCxn id="3" idx="2"/>
            <a:endCxn id="8" idx="0"/>
          </p:cNvCxnSpPr>
          <p:nvPr/>
        </p:nvCxnSpPr>
        <p:spPr>
          <a:xfrm>
            <a:off x="1526353" y="2238820"/>
            <a:ext cx="0" cy="861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1A98EB-8036-4F7A-8207-A4A4E91B237E}"/>
              </a:ext>
            </a:extLst>
          </p:cNvPr>
          <p:cNvCxnSpPr>
            <a:cxnSpLocks/>
            <a:stCxn id="8" idx="3"/>
            <a:endCxn id="73" idx="1"/>
          </p:cNvCxnSpPr>
          <p:nvPr/>
        </p:nvCxnSpPr>
        <p:spPr>
          <a:xfrm>
            <a:off x="2307750" y="3529016"/>
            <a:ext cx="969147" cy="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descr="dff">
            <a:extLst>
              <a:ext uri="{FF2B5EF4-FFF2-40B4-BE49-F238E27FC236}">
                <a16:creationId xmlns:a16="http://schemas.microsoft.com/office/drawing/2014/main" id="{114DA7B5-9C17-45B1-B938-E447B1D10168}"/>
              </a:ext>
            </a:extLst>
          </p:cNvPr>
          <p:cNvSpPr/>
          <p:nvPr/>
        </p:nvSpPr>
        <p:spPr>
          <a:xfrm>
            <a:off x="3276897" y="3108015"/>
            <a:ext cx="2656021" cy="85656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Feature engineering from:</a:t>
            </a:r>
          </a:p>
          <a:p>
            <a:pPr marL="285750" indent="-285750">
              <a:buFont typeface="Arial" panose="020B0604020202020204" pitchFamily="34" charset="0"/>
              <a:buChar char="•"/>
            </a:pPr>
            <a:r>
              <a:rPr lang="en-US" b="1" dirty="0"/>
              <a:t>Manual extraction</a:t>
            </a:r>
          </a:p>
          <a:p>
            <a:pPr marL="285750" indent="-285750">
              <a:buFont typeface="Arial" panose="020B0604020202020204" pitchFamily="34" charset="0"/>
              <a:buChar char="•"/>
            </a:pPr>
            <a:r>
              <a:rPr lang="en-US" b="1" dirty="0"/>
              <a:t>Automatic extraction</a:t>
            </a:r>
          </a:p>
        </p:txBody>
      </p:sp>
      <p:sp>
        <p:nvSpPr>
          <p:cNvPr id="78" name="Rectangle 77" descr="dff">
            <a:extLst>
              <a:ext uri="{FF2B5EF4-FFF2-40B4-BE49-F238E27FC236}">
                <a16:creationId xmlns:a16="http://schemas.microsoft.com/office/drawing/2014/main" id="{1D2B48C9-0729-45A6-BA6F-EDE86C644E70}"/>
              </a:ext>
            </a:extLst>
          </p:cNvPr>
          <p:cNvSpPr/>
          <p:nvPr/>
        </p:nvSpPr>
        <p:spPr>
          <a:xfrm>
            <a:off x="7042102" y="3123508"/>
            <a:ext cx="2116174" cy="841067"/>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Machine Learning Pipeline</a:t>
            </a:r>
          </a:p>
        </p:txBody>
      </p:sp>
      <p:sp>
        <p:nvSpPr>
          <p:cNvPr id="83" name="Rectangle 82" descr="dff">
            <a:extLst>
              <a:ext uri="{FF2B5EF4-FFF2-40B4-BE49-F238E27FC236}">
                <a16:creationId xmlns:a16="http://schemas.microsoft.com/office/drawing/2014/main" id="{B5E41992-EC08-4BFB-B9C8-F42FA96B92E1}"/>
              </a:ext>
            </a:extLst>
          </p:cNvPr>
          <p:cNvSpPr/>
          <p:nvPr/>
        </p:nvSpPr>
        <p:spPr>
          <a:xfrm>
            <a:off x="6999738" y="4760048"/>
            <a:ext cx="2158538" cy="856559"/>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Best Model</a:t>
            </a:r>
          </a:p>
        </p:txBody>
      </p:sp>
      <p:cxnSp>
        <p:nvCxnSpPr>
          <p:cNvPr id="84" name="Straight Arrow Connector 83">
            <a:extLst>
              <a:ext uri="{FF2B5EF4-FFF2-40B4-BE49-F238E27FC236}">
                <a16:creationId xmlns:a16="http://schemas.microsoft.com/office/drawing/2014/main" id="{117758FF-2191-428C-9C35-79BF07C0B8BF}"/>
              </a:ext>
            </a:extLst>
          </p:cNvPr>
          <p:cNvCxnSpPr>
            <a:cxnSpLocks/>
            <a:stCxn id="78" idx="2"/>
            <a:endCxn id="83" idx="0"/>
          </p:cNvCxnSpPr>
          <p:nvPr/>
        </p:nvCxnSpPr>
        <p:spPr>
          <a:xfrm flipH="1">
            <a:off x="8079007" y="3964575"/>
            <a:ext cx="21182" cy="795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85816C0-EBF3-49D3-8396-852961D54CF4}"/>
              </a:ext>
            </a:extLst>
          </p:cNvPr>
          <p:cNvCxnSpPr>
            <a:cxnSpLocks/>
            <a:stCxn id="83" idx="3"/>
            <a:endCxn id="94" idx="1"/>
          </p:cNvCxnSpPr>
          <p:nvPr/>
        </p:nvCxnSpPr>
        <p:spPr>
          <a:xfrm>
            <a:off x="9158276" y="5188328"/>
            <a:ext cx="60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descr="dff">
            <a:extLst>
              <a:ext uri="{FF2B5EF4-FFF2-40B4-BE49-F238E27FC236}">
                <a16:creationId xmlns:a16="http://schemas.microsoft.com/office/drawing/2014/main" id="{3894401F-354C-4DC3-ABB5-71D5E730B7D8}"/>
              </a:ext>
            </a:extLst>
          </p:cNvPr>
          <p:cNvSpPr/>
          <p:nvPr/>
        </p:nvSpPr>
        <p:spPr>
          <a:xfrm>
            <a:off x="9767476" y="4760048"/>
            <a:ext cx="1853739" cy="856559"/>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Traits</a:t>
            </a:r>
          </a:p>
        </p:txBody>
      </p:sp>
      <p:cxnSp>
        <p:nvCxnSpPr>
          <p:cNvPr id="28" name="Straight Arrow Connector 27">
            <a:extLst>
              <a:ext uri="{FF2B5EF4-FFF2-40B4-BE49-F238E27FC236}">
                <a16:creationId xmlns:a16="http://schemas.microsoft.com/office/drawing/2014/main" id="{7188070D-399D-4BB0-A7F2-A95548A0C339}"/>
              </a:ext>
            </a:extLst>
          </p:cNvPr>
          <p:cNvCxnSpPr>
            <a:cxnSpLocks/>
            <a:stCxn id="73" idx="3"/>
            <a:endCxn id="78" idx="1"/>
          </p:cNvCxnSpPr>
          <p:nvPr/>
        </p:nvCxnSpPr>
        <p:spPr>
          <a:xfrm>
            <a:off x="5932918" y="3536295"/>
            <a:ext cx="1109184" cy="7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1DC0B21F-3F7A-4927-890D-D811C6946526}"/>
              </a:ext>
            </a:extLst>
          </p:cNvPr>
          <p:cNvSpPr>
            <a:spLocks noGrp="1"/>
          </p:cNvSpPr>
          <p:nvPr>
            <p:ph type="sldNum" sz="quarter" idx="12"/>
          </p:nvPr>
        </p:nvSpPr>
        <p:spPr/>
        <p:txBody>
          <a:bodyPr/>
          <a:lstStyle/>
          <a:p>
            <a:fld id="{A4CD7737-34F1-429A-83DB-C8771D5BFC14}" type="slidenum">
              <a:rPr lang="en-US" smtClean="0"/>
              <a:t>8</a:t>
            </a:fld>
            <a:endParaRPr lang="en-US"/>
          </a:p>
        </p:txBody>
      </p:sp>
    </p:spTree>
    <p:extLst>
      <p:ext uri="{BB962C8B-B14F-4D97-AF65-F5344CB8AC3E}">
        <p14:creationId xmlns:p14="http://schemas.microsoft.com/office/powerpoint/2010/main" val="447110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8169-7848-3B4D-83A5-E84C33D354B3}"/>
              </a:ext>
            </a:extLst>
          </p:cNvPr>
          <p:cNvSpPr>
            <a:spLocks noGrp="1"/>
          </p:cNvSpPr>
          <p:nvPr>
            <p:ph type="title"/>
          </p:nvPr>
        </p:nvSpPr>
        <p:spPr>
          <a:xfrm>
            <a:off x="574297" y="477786"/>
            <a:ext cx="10515600" cy="711649"/>
          </a:xfrm>
        </p:spPr>
        <p:txBody>
          <a:bodyPr>
            <a:noAutofit/>
          </a:bodyPr>
          <a:lstStyle/>
          <a:p>
            <a:r>
              <a:rPr lang="en-US" b="1" dirty="0"/>
              <a:t>Corpus Extraction</a:t>
            </a:r>
          </a:p>
        </p:txBody>
      </p:sp>
      <p:sp>
        <p:nvSpPr>
          <p:cNvPr id="3" name="Content Placeholder 2">
            <a:extLst>
              <a:ext uri="{FF2B5EF4-FFF2-40B4-BE49-F238E27FC236}">
                <a16:creationId xmlns:a16="http://schemas.microsoft.com/office/drawing/2014/main" id="{2D368332-E01E-D849-A044-5203E9372C12}"/>
              </a:ext>
            </a:extLst>
          </p:cNvPr>
          <p:cNvSpPr>
            <a:spLocks noGrp="1"/>
          </p:cNvSpPr>
          <p:nvPr>
            <p:ph idx="1"/>
          </p:nvPr>
        </p:nvSpPr>
        <p:spPr>
          <a:xfrm>
            <a:off x="5124336" y="1599139"/>
            <a:ext cx="6972528" cy="3828742"/>
          </a:xfrm>
        </p:spPr>
        <p:txBody>
          <a:bodyPr>
            <a:normAutofit/>
          </a:bodyPr>
          <a:lstStyle/>
          <a:p>
            <a:pPr lvl="1"/>
            <a:r>
              <a:rPr lang="en-US" sz="2800" dirty="0"/>
              <a:t>Different file formats (.pdf, .doc, .docx, .rtf, .txt)</a:t>
            </a:r>
          </a:p>
          <a:p>
            <a:pPr lvl="1"/>
            <a:r>
              <a:rPr lang="en-US" sz="2800" dirty="0"/>
              <a:t>Initial attempt to read data (1 </a:t>
            </a:r>
            <a:r>
              <a:rPr lang="en-US" sz="2800" dirty="0" err="1"/>
              <a:t>wk</a:t>
            </a:r>
            <a:r>
              <a:rPr lang="en-US" sz="2800" dirty="0"/>
              <a:t>)</a:t>
            </a:r>
          </a:p>
          <a:p>
            <a:pPr lvl="2"/>
            <a:r>
              <a:rPr lang="en-US" b="1" dirty="0">
                <a:solidFill>
                  <a:srgbClr val="FF0000"/>
                </a:solidFill>
              </a:rPr>
              <a:t>pdf plumber </a:t>
            </a:r>
            <a:r>
              <a:rPr lang="en-US" dirty="0"/>
              <a:t>(Slack Channel Recommendation)</a:t>
            </a:r>
          </a:p>
          <a:p>
            <a:pPr lvl="2"/>
            <a:r>
              <a:rPr lang="en-US" b="1" dirty="0">
                <a:solidFill>
                  <a:srgbClr val="FF0000"/>
                </a:solidFill>
              </a:rPr>
              <a:t>python-docx</a:t>
            </a:r>
            <a:r>
              <a:rPr lang="en-US" dirty="0"/>
              <a:t>  (Win convert “doc -&gt; docx” first)</a:t>
            </a:r>
          </a:p>
          <a:p>
            <a:pPr lvl="1"/>
            <a:r>
              <a:rPr lang="en-US" sz="2800" dirty="0"/>
              <a:t>Final Selection</a:t>
            </a:r>
          </a:p>
          <a:p>
            <a:pPr lvl="2"/>
            <a:r>
              <a:rPr lang="en-US" b="1" dirty="0" err="1">
                <a:solidFill>
                  <a:srgbClr val="0432FF"/>
                </a:solidFill>
              </a:rPr>
              <a:t>Tika</a:t>
            </a:r>
            <a:r>
              <a:rPr lang="en-US" b="1" dirty="0">
                <a:solidFill>
                  <a:srgbClr val="0432FF"/>
                </a:solidFill>
              </a:rPr>
              <a:t> </a:t>
            </a:r>
            <a:r>
              <a:rPr lang="en-US" dirty="0"/>
              <a:t>(Can work with many formats)</a:t>
            </a:r>
            <a:endParaRPr lang="en-US" sz="2000" dirty="0"/>
          </a:p>
          <a:p>
            <a:pPr lvl="1"/>
            <a:endParaRPr lang="en-US" sz="2000" dirty="0"/>
          </a:p>
          <a:p>
            <a:endParaRPr lang="en-US" sz="2400" dirty="0"/>
          </a:p>
        </p:txBody>
      </p:sp>
      <p:sp>
        <p:nvSpPr>
          <p:cNvPr id="15" name="Content Placeholder 2">
            <a:extLst>
              <a:ext uri="{FF2B5EF4-FFF2-40B4-BE49-F238E27FC236}">
                <a16:creationId xmlns:a16="http://schemas.microsoft.com/office/drawing/2014/main" id="{934085D0-6196-F64B-9920-703CBE9C8EC6}"/>
              </a:ext>
            </a:extLst>
          </p:cNvPr>
          <p:cNvSpPr txBox="1">
            <a:spLocks/>
          </p:cNvSpPr>
          <p:nvPr/>
        </p:nvSpPr>
        <p:spPr>
          <a:xfrm>
            <a:off x="6308676" y="1327333"/>
            <a:ext cx="4108200" cy="2896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pic>
        <p:nvPicPr>
          <p:cNvPr id="8" name="Picture 7">
            <a:extLst>
              <a:ext uri="{FF2B5EF4-FFF2-40B4-BE49-F238E27FC236}">
                <a16:creationId xmlns:a16="http://schemas.microsoft.com/office/drawing/2014/main" id="{853E9471-EFEB-D841-AF84-34CC83C2DF56}"/>
              </a:ext>
            </a:extLst>
          </p:cNvPr>
          <p:cNvPicPr>
            <a:picLocks noChangeAspect="1"/>
          </p:cNvPicPr>
          <p:nvPr/>
        </p:nvPicPr>
        <p:blipFill rotWithShape="1">
          <a:blip r:embed="rId2"/>
          <a:srcRect t="13116"/>
          <a:stretch/>
        </p:blipFill>
        <p:spPr>
          <a:xfrm>
            <a:off x="5675812" y="5050301"/>
            <a:ext cx="6096000" cy="1401353"/>
          </a:xfrm>
          <a:prstGeom prst="rect">
            <a:avLst/>
          </a:prstGeom>
          <a:ln w="19050">
            <a:solidFill>
              <a:srgbClr val="0070C0"/>
            </a:solidFill>
          </a:ln>
        </p:spPr>
      </p:pic>
      <p:pic>
        <p:nvPicPr>
          <p:cNvPr id="10" name="Picture 9">
            <a:extLst>
              <a:ext uri="{FF2B5EF4-FFF2-40B4-BE49-F238E27FC236}">
                <a16:creationId xmlns:a16="http://schemas.microsoft.com/office/drawing/2014/main" id="{161DBCC7-C426-AC4A-8D1D-784C5C4927F0}"/>
              </a:ext>
            </a:extLst>
          </p:cNvPr>
          <p:cNvPicPr>
            <a:picLocks noChangeAspect="1"/>
          </p:cNvPicPr>
          <p:nvPr/>
        </p:nvPicPr>
        <p:blipFill>
          <a:blip r:embed="rId3"/>
          <a:stretch>
            <a:fillRect/>
          </a:stretch>
        </p:blipFill>
        <p:spPr>
          <a:xfrm>
            <a:off x="897968" y="1788998"/>
            <a:ext cx="3166058" cy="4472803"/>
          </a:xfrm>
          <a:prstGeom prst="rect">
            <a:avLst/>
          </a:prstGeom>
          <a:ln w="19050">
            <a:solidFill>
              <a:srgbClr val="0070C0"/>
            </a:solidFill>
          </a:ln>
        </p:spPr>
      </p:pic>
      <p:sp>
        <p:nvSpPr>
          <p:cNvPr id="13" name="Right Arrow 12">
            <a:extLst>
              <a:ext uri="{FF2B5EF4-FFF2-40B4-BE49-F238E27FC236}">
                <a16:creationId xmlns:a16="http://schemas.microsoft.com/office/drawing/2014/main" id="{5CB7BD6B-E9D7-654B-955D-32C5B575CF4A}"/>
              </a:ext>
            </a:extLst>
          </p:cNvPr>
          <p:cNvSpPr/>
          <p:nvPr/>
        </p:nvSpPr>
        <p:spPr>
          <a:xfrm rot="2120593">
            <a:off x="4118204" y="4142289"/>
            <a:ext cx="1503430" cy="521193"/>
          </a:xfrm>
          <a:prstGeom prst="rightArrow">
            <a:avLst/>
          </a:prstGeom>
          <a:solidFill>
            <a:srgbClr val="70AD47"/>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54C8E61-1E2F-4B8E-ABCD-409B8CDE9CDA}"/>
              </a:ext>
            </a:extLst>
          </p:cNvPr>
          <p:cNvSpPr>
            <a:spLocks noGrp="1"/>
          </p:cNvSpPr>
          <p:nvPr>
            <p:ph type="sldNum" sz="quarter" idx="12"/>
          </p:nvPr>
        </p:nvSpPr>
        <p:spPr/>
        <p:txBody>
          <a:bodyPr/>
          <a:lstStyle/>
          <a:p>
            <a:fld id="{A4CD7737-34F1-429A-83DB-C8771D5BFC14}" type="slidenum">
              <a:rPr lang="en-US" smtClean="0"/>
              <a:t>9</a:t>
            </a:fld>
            <a:endParaRPr lang="en-US"/>
          </a:p>
        </p:txBody>
      </p:sp>
      <p:sp>
        <p:nvSpPr>
          <p:cNvPr id="5" name="TextBox 4">
            <a:extLst>
              <a:ext uri="{FF2B5EF4-FFF2-40B4-BE49-F238E27FC236}">
                <a16:creationId xmlns:a16="http://schemas.microsoft.com/office/drawing/2014/main" id="{484F2430-1EBD-3B44-9E89-8DF407B65071}"/>
              </a:ext>
            </a:extLst>
          </p:cNvPr>
          <p:cNvSpPr txBox="1"/>
          <p:nvPr/>
        </p:nvSpPr>
        <p:spPr>
          <a:xfrm>
            <a:off x="776870" y="1327333"/>
            <a:ext cx="3532238" cy="461665"/>
          </a:xfrm>
          <a:prstGeom prst="rect">
            <a:avLst/>
          </a:prstGeom>
          <a:noFill/>
        </p:spPr>
        <p:txBody>
          <a:bodyPr wrap="square" rtlCol="0">
            <a:spAutoFit/>
          </a:bodyPr>
          <a:lstStyle/>
          <a:p>
            <a:r>
              <a:rPr lang="en-US" sz="2400" dirty="0"/>
              <a:t>Fictitious Resume Example </a:t>
            </a:r>
          </a:p>
        </p:txBody>
      </p:sp>
      <p:sp>
        <p:nvSpPr>
          <p:cNvPr id="11" name="TextBox 10">
            <a:extLst>
              <a:ext uri="{FF2B5EF4-FFF2-40B4-BE49-F238E27FC236}">
                <a16:creationId xmlns:a16="http://schemas.microsoft.com/office/drawing/2014/main" id="{573BFD70-9802-9646-80BC-5D13B3599ADE}"/>
              </a:ext>
            </a:extLst>
          </p:cNvPr>
          <p:cNvSpPr txBox="1"/>
          <p:nvPr/>
        </p:nvSpPr>
        <p:spPr>
          <a:xfrm>
            <a:off x="7357076" y="4588636"/>
            <a:ext cx="2733472" cy="461665"/>
          </a:xfrm>
          <a:prstGeom prst="rect">
            <a:avLst/>
          </a:prstGeom>
          <a:noFill/>
        </p:spPr>
        <p:txBody>
          <a:bodyPr wrap="square" rtlCol="0">
            <a:spAutoFit/>
          </a:bodyPr>
          <a:lstStyle/>
          <a:p>
            <a:r>
              <a:rPr lang="en-US" sz="2400" dirty="0"/>
              <a:t>Plain Text Extraction</a:t>
            </a:r>
          </a:p>
        </p:txBody>
      </p:sp>
    </p:spTree>
    <p:extLst>
      <p:ext uri="{BB962C8B-B14F-4D97-AF65-F5344CB8AC3E}">
        <p14:creationId xmlns:p14="http://schemas.microsoft.com/office/powerpoint/2010/main" val="3497871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5243</TotalTime>
  <Words>2061</Words>
  <Application>Microsoft Office PowerPoint</Application>
  <PresentationFormat>Widescreen</PresentationFormat>
  <Paragraphs>485</Paragraphs>
  <Slides>55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Courier New</vt:lpstr>
      <vt:lpstr>Wingdings</vt:lpstr>
      <vt:lpstr>Office Theme</vt:lpstr>
      <vt:lpstr> Master of Data Science Capstone Project  Glentel:  Identifying Traits Associated with High Performance  Clara Su Manuel Maldonado Robert Pimentel Thomas Pin  Mentor: Varada Kolhatkar </vt:lpstr>
      <vt:lpstr>Glentel</vt:lpstr>
      <vt:lpstr>Data Science Problem</vt:lpstr>
      <vt:lpstr>Scientific Objective</vt:lpstr>
      <vt:lpstr>Who is a High Performer?</vt:lpstr>
      <vt:lpstr>Data &amp; Resume Filtering </vt:lpstr>
      <vt:lpstr>Internal Definitions</vt:lpstr>
      <vt:lpstr>Methodology</vt:lpstr>
      <vt:lpstr>Corpus Extraction</vt:lpstr>
      <vt:lpstr>Feature Engineering</vt:lpstr>
      <vt:lpstr>Feature Engineering Techniques</vt:lpstr>
      <vt:lpstr>Feature Engineering Techniques</vt:lpstr>
      <vt:lpstr>Feature Engineering (Industry Characterization)</vt:lpstr>
      <vt:lpstr>TF-IDF</vt:lpstr>
      <vt:lpstr>Feature Engineering - Grouping</vt:lpstr>
      <vt:lpstr>Methodology – Feature Engineering Summary</vt:lpstr>
      <vt:lpstr>Machine Learning Pipeline</vt:lpstr>
      <vt:lpstr>Machine Learning Modeling - Workflow</vt:lpstr>
      <vt:lpstr>Machine Learning Modeling - Feature Selection</vt:lpstr>
      <vt:lpstr>Machine Learning Modeling – Model Selection </vt:lpstr>
      <vt:lpstr>Machine Learning Modeling – Evaluation </vt:lpstr>
      <vt:lpstr>Machine Learning Modeling - Comparison Feature</vt:lpstr>
      <vt:lpstr>Interpretation (Dashboard)</vt:lpstr>
      <vt:lpstr>Data Product Handoff </vt:lpstr>
      <vt:lpstr>Challenges</vt:lpstr>
      <vt:lpstr>PowerPoint Presentation</vt:lpstr>
      <vt:lpstr>PowerPoint Presentation</vt:lpstr>
      <vt:lpstr>Questions? </vt:lpstr>
      <vt:lpstr>Appendix</vt:lpstr>
      <vt:lpstr>Script Dependency Appendix  </vt:lpstr>
      <vt:lpstr>P-values of the logistic regression</vt:lpstr>
      <vt:lpstr>Methodology - Expectations  </vt:lpstr>
      <vt:lpstr>Methodology - Reality </vt:lpstr>
      <vt:lpstr>PowerPoint Presentation</vt:lpstr>
      <vt:lpstr>PowerPoint Presentation</vt:lpstr>
      <vt:lpstr>PowerPoint Presentation</vt:lpstr>
      <vt:lpstr>Feature Engineering – Correlation Matrix</vt:lpstr>
      <vt:lpstr>Topic Modelling </vt:lpstr>
      <vt:lpstr>Topic Modelling </vt:lpstr>
      <vt:lpstr>Topic Modelling </vt:lpstr>
      <vt:lpstr>PowerPoint Presentation</vt:lpstr>
      <vt:lpstr>Feature Engineering - Features </vt:lpstr>
      <vt:lpstr>Feature Engineering - Grouping </vt:lpstr>
      <vt:lpstr>Feature Engineering - Grouping </vt:lpstr>
      <vt:lpstr> Information Retrieval Example </vt:lpstr>
      <vt:lpstr>Issue with Spacy for training </vt:lpstr>
      <vt:lpstr>Methodology – Spacy + Annotation Tools</vt:lpstr>
      <vt:lpstr>Methodology – Feature Engineering (Industry Characterization)</vt:lpstr>
      <vt:lpstr>Methodology – Feature Engineering Summary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Maldonado</dc:creator>
  <cp:lastModifiedBy>Manuel Maldonado</cp:lastModifiedBy>
  <cp:revision>151</cp:revision>
  <dcterms:created xsi:type="dcterms:W3CDTF">2020-06-09T01:26:30Z</dcterms:created>
  <dcterms:modified xsi:type="dcterms:W3CDTF">2020-06-19T18:20:16Z</dcterms:modified>
</cp:coreProperties>
</file>